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Lst>
  <p:notesMasterIdLst>
    <p:notesMasterId r:id="rId73"/>
  </p:notesMasterIdLst>
  <p:handoutMasterIdLst>
    <p:handoutMasterId r:id="rId74"/>
  </p:handoutMasterIdLst>
  <p:sldIdLst>
    <p:sldId id="290" r:id="rId5"/>
    <p:sldId id="291" r:id="rId6"/>
    <p:sldId id="273" r:id="rId7"/>
    <p:sldId id="276" r:id="rId8"/>
    <p:sldId id="297" r:id="rId9"/>
    <p:sldId id="298" r:id="rId10"/>
    <p:sldId id="299" r:id="rId11"/>
    <p:sldId id="300" r:id="rId12"/>
    <p:sldId id="301" r:id="rId13"/>
    <p:sldId id="302" r:id="rId14"/>
    <p:sldId id="303" r:id="rId15"/>
    <p:sldId id="304" r:id="rId16"/>
    <p:sldId id="306" r:id="rId17"/>
    <p:sldId id="311" r:id="rId18"/>
    <p:sldId id="312" r:id="rId19"/>
    <p:sldId id="313" r:id="rId20"/>
    <p:sldId id="314" r:id="rId21"/>
    <p:sldId id="294" r:id="rId22"/>
    <p:sldId id="315" r:id="rId23"/>
    <p:sldId id="316" r:id="rId24"/>
    <p:sldId id="317" r:id="rId25"/>
    <p:sldId id="318" r:id="rId26"/>
    <p:sldId id="319" r:id="rId27"/>
    <p:sldId id="320" r:id="rId28"/>
    <p:sldId id="321" r:id="rId29"/>
    <p:sldId id="322" r:id="rId30"/>
    <p:sldId id="338"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36" r:id="rId44"/>
    <p:sldId id="339" r:id="rId45"/>
    <p:sldId id="340" r:id="rId46"/>
    <p:sldId id="341" r:id="rId47"/>
    <p:sldId id="342" r:id="rId48"/>
    <p:sldId id="343" r:id="rId49"/>
    <p:sldId id="344" r:id="rId50"/>
    <p:sldId id="345" r:id="rId51"/>
    <p:sldId id="346" r:id="rId52"/>
    <p:sldId id="347" r:id="rId53"/>
    <p:sldId id="348" r:id="rId54"/>
    <p:sldId id="349" r:id="rId55"/>
    <p:sldId id="352" r:id="rId56"/>
    <p:sldId id="350" r:id="rId57"/>
    <p:sldId id="351" r:id="rId58"/>
    <p:sldId id="353" r:id="rId59"/>
    <p:sldId id="354" r:id="rId60"/>
    <p:sldId id="355" r:id="rId61"/>
    <p:sldId id="356" r:id="rId62"/>
    <p:sldId id="357" r:id="rId63"/>
    <p:sldId id="358" r:id="rId64"/>
    <p:sldId id="360" r:id="rId65"/>
    <p:sldId id="361" r:id="rId66"/>
    <p:sldId id="362" r:id="rId67"/>
    <p:sldId id="363" r:id="rId68"/>
    <p:sldId id="278" r:id="rId69"/>
    <p:sldId id="308" r:id="rId70"/>
    <p:sldId id="309" r:id="rId71"/>
    <p:sldId id="310" r:id="rId72"/>
  </p:sldIdLst>
  <p:sldSz cx="12192000" cy="6858000"/>
  <p:notesSz cx="6858000" cy="9144000"/>
  <p:defaultTextStyle>
    <a:defPPr rtl="0">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Yaza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31" autoAdjust="0"/>
    <p:restoredTop sz="85602" autoAdjust="0"/>
  </p:normalViewPr>
  <p:slideViewPr>
    <p:cSldViewPr snapToGrid="0">
      <p:cViewPr varScale="1">
        <p:scale>
          <a:sx n="113" d="100"/>
          <a:sy n="113" d="100"/>
        </p:scale>
        <p:origin x="516" y="102"/>
      </p:cViewPr>
      <p:guideLst/>
    </p:cSldViewPr>
  </p:slideViewPr>
  <p:notesTextViewPr>
    <p:cViewPr>
      <p:scale>
        <a:sx n="1" d="1"/>
        <a:sy n="1" d="1"/>
      </p:scale>
      <p:origin x="0" y="0"/>
    </p:cViewPr>
  </p:notesTextViewPr>
  <p:notesViewPr>
    <p:cSldViewPr snapToGrid="0" showGuides="1">
      <p:cViewPr varScale="1">
        <p:scale>
          <a:sx n="93" d="100"/>
          <a:sy n="93" d="100"/>
        </p:scale>
        <p:origin x="370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rtlCol="0"/>
        <a:lstStyle>
          <a:defPPr>
            <a:defRPr lang="tr-TR"/>
          </a:defPPr>
        </a:lstStyle>
        <a:p>
          <a:pPr rtl="0"/>
          <a:endParaRPr lang="tr-TR"/>
        </a:p>
      </dgm:t>
    </dgm:pt>
    <dgm:pt modelId="{2EE95FC5-CD6B-4A50-9262-DC414E16C3EA}">
      <dgm:prSet custT="1"/>
      <dgm:spPr>
        <a:solidFill>
          <a:schemeClr val="bg1"/>
        </a:solidFill>
        <a:ln>
          <a:solidFill>
            <a:schemeClr val="bg2">
              <a:lumMod val="75000"/>
            </a:schemeClr>
          </a:solidFill>
        </a:ln>
      </dgm:spPr>
      <dgm:t>
        <a:bodyPr lIns="72000" rIns="72000" rtlCol="0"/>
        <a:lstStyle>
          <a:defPPr>
            <a:defRPr lang="tr-TR"/>
          </a:defPPr>
        </a:lstStyle>
        <a:p>
          <a:pPr rtl="0"/>
          <a:r>
            <a:rPr lang="tr-TR" sz="2100" b="1" noProof="0" dirty="0">
              <a:solidFill>
                <a:schemeClr val="accent1">
                  <a:lumMod val="75000"/>
                </a:schemeClr>
              </a:solidFill>
            </a:rPr>
            <a:t>Nesne Yönetimli Programlama</a:t>
          </a:r>
        </a:p>
        <a:p>
          <a:pPr rtl="0"/>
          <a:r>
            <a:rPr lang="tr-TR" sz="1800" noProof="0" dirty="0">
              <a:solidFill>
                <a:schemeClr val="bg2">
                  <a:lumMod val="50000"/>
                </a:schemeClr>
              </a:solidFill>
            </a:rPr>
            <a:t>Tanımlama, Sınıf, Nesne, Instantion, Encapsulation, Inharitance, Polymorphism, Design Pattern, Solid</a:t>
          </a:r>
        </a:p>
      </dgm:t>
    </dgm:pt>
    <dgm:pt modelId="{75374347-884B-4721-8CFF-DF080F5B1C79}" type="parTrans" cxnId="{B3F19EC2-A372-4EC3-BFE0-C62FFDFE3DF6}">
      <dgm:prSet/>
      <dgm:spPr/>
      <dgm:t>
        <a:bodyPr rtlCol="0"/>
        <a:lstStyle>
          <a:defPPr>
            <a:defRPr lang="tr-TR"/>
          </a:defPPr>
        </a:lstStyle>
        <a:p>
          <a:pPr rtl="0"/>
          <a:endParaRPr lang="tr-TR" noProof="0" dirty="0"/>
        </a:p>
      </dgm:t>
    </dgm:pt>
    <dgm:pt modelId="{C99EBBB1-E916-471C-83C9-ABE85B42AC26}" type="sibTrans" cxnId="{B3F19EC2-A372-4EC3-BFE0-C62FFDFE3DF6}">
      <dgm:prSet phldrT="1" phldr="0"/>
      <dgm:spPr/>
      <dgm:t>
        <a:bodyPr rtlCol="0"/>
        <a:lstStyle>
          <a:defPPr>
            <a:defRPr lang="tr-TR"/>
          </a:defPPr>
        </a:lstStyle>
        <a:p>
          <a:pPr rtl="0"/>
          <a:endParaRPr lang="tr-TR" noProof="0" dirty="0"/>
        </a:p>
      </dgm:t>
    </dgm:pt>
    <dgm:pt modelId="{F05611F0-8256-4954-B6CB-ED6B4F2DD397}">
      <dgm:prSet custT="1"/>
      <dgm:spPr>
        <a:solidFill>
          <a:schemeClr val="bg1"/>
        </a:solidFill>
        <a:ln>
          <a:solidFill>
            <a:schemeClr val="bg2">
              <a:lumMod val="75000"/>
            </a:schemeClr>
          </a:solidFill>
        </a:ln>
      </dgm:spPr>
      <dgm:t>
        <a:bodyPr lIns="72000" rIns="72000" rtlCol="0"/>
        <a:lstStyle>
          <a:defPPr>
            <a:defRPr lang="tr-TR"/>
          </a:defP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Frontend Development</a:t>
          </a:r>
        </a:p>
        <a:p>
          <a:pPr marL="0" lvl="0" algn="ctr" defTabSz="1022350" rtl="0">
            <a:lnSpc>
              <a:spcPct val="90000"/>
            </a:lnSpc>
            <a:spcBef>
              <a:spcPct val="0"/>
            </a:spcBef>
            <a:spcAft>
              <a:spcPct val="35000"/>
            </a:spcAft>
            <a:buNone/>
          </a:pPr>
          <a:r>
            <a:rPr lang="tr-TR" sz="1800" kern="1200" noProof="0" dirty="0">
              <a:solidFill>
                <a:schemeClr val="bg2">
                  <a:lumMod val="50000"/>
                </a:schemeClr>
              </a:solidFill>
            </a:rPr>
            <a:t>HTML, CSS, JS, BOOTSTRAP</a:t>
          </a:r>
        </a:p>
      </dgm:t>
    </dgm:pt>
    <dgm:pt modelId="{CD7328D6-9FAE-4506-9BDB-E06A571EC1D4}" type="parTrans" cxnId="{914FACD2-336A-4471-9E99-312B3F8EAB04}">
      <dgm:prSet/>
      <dgm:spPr/>
      <dgm:t>
        <a:bodyPr rtlCol="0"/>
        <a:lstStyle>
          <a:defPPr>
            <a:defRPr lang="tr-TR"/>
          </a:defPPr>
        </a:lstStyle>
        <a:p>
          <a:pPr rtl="0"/>
          <a:endParaRPr lang="tr-TR" noProof="0" dirty="0"/>
        </a:p>
      </dgm:t>
    </dgm:pt>
    <dgm:pt modelId="{6BD5265A-8333-420D-BDB2-65F10B3EBD76}" type="sibTrans" cxnId="{914FACD2-336A-4471-9E99-312B3F8EAB04}">
      <dgm:prSet phldrT="2" phldr="0"/>
      <dgm:spPr/>
      <dgm:t>
        <a:bodyPr rtlCol="0"/>
        <a:lstStyle>
          <a:defPPr>
            <a:defRPr lang="tr-TR"/>
          </a:defPPr>
        </a:lstStyle>
        <a:p>
          <a:pPr rtl="0"/>
          <a:endParaRPr lang="tr-TR" noProof="0" dirty="0"/>
        </a:p>
      </dgm:t>
    </dgm:pt>
    <dgm:pt modelId="{22625139-F93A-4F3F-A7AA-4923A01AEDF3}">
      <dgm:prSet custT="1"/>
      <dgm:spPr>
        <a:solidFill>
          <a:schemeClr val="bg1"/>
        </a:solidFill>
        <a:ln>
          <a:solidFill>
            <a:schemeClr val="bg2">
              <a:lumMod val="75000"/>
            </a:schemeClr>
          </a:solidFill>
        </a:ln>
      </dgm:spPr>
      <dgm:t>
        <a:bodyPr lIns="72000" rIns="72000" rtlCol="0"/>
        <a:lstStyle>
          <a:defPPr>
            <a:defRPr lang="tr-TR"/>
          </a:defP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Asp.Net Core MVC</a:t>
          </a:r>
        </a:p>
      </dgm:t>
    </dgm:pt>
    <dgm:pt modelId="{F549A0EB-6BE9-4749-8336-B02A279AE302}" type="parTrans" cxnId="{FC7721F0-429B-4CE7-BE98-C2F3C41FE9C7}">
      <dgm:prSet/>
      <dgm:spPr/>
      <dgm:t>
        <a:bodyPr rtlCol="0"/>
        <a:lstStyle>
          <a:defPPr>
            <a:defRPr lang="tr-TR"/>
          </a:defPPr>
        </a:lstStyle>
        <a:p>
          <a:pPr rtl="0"/>
          <a:endParaRPr lang="tr-TR" noProof="0" dirty="0"/>
        </a:p>
      </dgm:t>
    </dgm:pt>
    <dgm:pt modelId="{A8E2FA08-4DD4-4654-A85D-9A99162D6201}" type="sibTrans" cxnId="{FC7721F0-429B-4CE7-BE98-C2F3C41FE9C7}">
      <dgm:prSet phldrT="3" phldr="0"/>
      <dgm:spPr/>
      <dgm:t>
        <a:bodyPr rtlCol="0"/>
        <a:lstStyle>
          <a:defPPr>
            <a:defRPr lang="tr-TR"/>
          </a:defPPr>
        </a:lstStyle>
        <a:p>
          <a:pPr rtl="0"/>
          <a:endParaRPr lang="tr-TR" noProof="0" dirty="0"/>
        </a:p>
      </dgm:t>
    </dgm:pt>
    <dgm:pt modelId="{C2F8C7F7-44C4-414A-BCCD-56E91DD0A777}">
      <dgm:prSet custT="1"/>
      <dgm:spPr>
        <a:solidFill>
          <a:schemeClr val="bg1"/>
        </a:solidFill>
        <a:ln>
          <a:solidFill>
            <a:schemeClr val="bg2">
              <a:lumMod val="75000"/>
            </a:schemeClr>
          </a:solidFill>
        </a:ln>
      </dgm:spPr>
      <dgm:t>
        <a:bodyPr lIns="72000" rIns="72000" rtlCol="0"/>
        <a:lstStyle>
          <a:defPPr>
            <a:defRPr lang="tr-TR"/>
          </a:defP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Entity Freamwork</a:t>
          </a:r>
        </a:p>
      </dgm:t>
    </dgm:pt>
    <dgm:pt modelId="{E6C6DF88-9436-40D7-BA84-18FE896A6151}" type="parTrans" cxnId="{14D43B81-F92D-4CD8-9D1E-78CBF092C750}">
      <dgm:prSet/>
      <dgm:spPr/>
      <dgm:t>
        <a:bodyPr rtlCol="0"/>
        <a:lstStyle>
          <a:defPPr>
            <a:defRPr lang="tr-TR"/>
          </a:defPPr>
        </a:lstStyle>
        <a:p>
          <a:pPr rtl="0"/>
          <a:endParaRPr lang="tr-TR" noProof="0" dirty="0"/>
        </a:p>
      </dgm:t>
    </dgm:pt>
    <dgm:pt modelId="{4E39967D-43EF-4F15-814A-2F491D900D43}" type="sibTrans" cxnId="{14D43B81-F92D-4CD8-9D1E-78CBF092C750}">
      <dgm:prSet phldrT="5" phldr="0"/>
      <dgm:spPr/>
      <dgm:t>
        <a:bodyPr rtlCol="0"/>
        <a:lstStyle>
          <a:defPPr>
            <a:defRPr lang="tr-TR"/>
          </a:defPPr>
        </a:lstStyle>
        <a:p>
          <a:pPr rtl="0"/>
          <a:endParaRPr lang="tr-TR" noProof="0" dirty="0"/>
        </a:p>
      </dgm:t>
    </dgm:pt>
    <dgm:pt modelId="{05CD1573-4CF0-4F86-AF45-DAD4C898EFBB}">
      <dgm:prSet custT="1"/>
      <dgm:spPr>
        <a:solidFill>
          <a:schemeClr val="bg1"/>
        </a:solidFill>
        <a:ln>
          <a:solidFill>
            <a:schemeClr val="bg2">
              <a:lumMod val="75000"/>
            </a:schemeClr>
          </a:solidFill>
        </a:ln>
      </dgm:spPr>
      <dgm:t>
        <a:bodyPr lIns="72000" rIns="72000" rtlCol="0"/>
        <a:lstStyle>
          <a:defPPr>
            <a:defRPr lang="tr-TR"/>
          </a:defPPr>
        </a:lstStyle>
        <a:p>
          <a:pPr rtl="0">
            <a:buNone/>
          </a:pPr>
          <a:r>
            <a:rPr lang="tr-TR" sz="1800" b="1" noProof="0" dirty="0">
              <a:solidFill>
                <a:schemeClr val="accent1">
                  <a:lumMod val="75000"/>
                </a:schemeClr>
              </a:solidFill>
              <a:latin typeface="Garamond" panose="02020404030301010803"/>
              <a:ea typeface="+mn-ea"/>
              <a:cs typeface="+mn-cs"/>
            </a:rPr>
            <a:t>MSSQL SERVER</a:t>
          </a:r>
          <a:endParaRPr lang="tr-TR" sz="1800" noProof="0" dirty="0">
            <a:solidFill>
              <a:schemeClr val="bg2">
                <a:lumMod val="50000"/>
              </a:schemeClr>
            </a:solidFill>
          </a:endParaRPr>
        </a:p>
      </dgm:t>
    </dgm:pt>
    <dgm:pt modelId="{2C65057A-0251-4A72-9417-A33A0F0FA8FA}" type="parTrans" cxnId="{87D84979-B0AF-42C9-BAE5-17300C6CBFFE}">
      <dgm:prSet/>
      <dgm:spPr/>
      <dgm:t>
        <a:bodyPr/>
        <a:lstStyle/>
        <a:p>
          <a:endParaRPr lang="tr-TR"/>
        </a:p>
      </dgm:t>
    </dgm:pt>
    <dgm:pt modelId="{60841B9C-FB35-4CCC-92E1-7484F20F079D}" type="sibTrans" cxnId="{87D84979-B0AF-42C9-BAE5-17300C6CBFFE}">
      <dgm:prSet/>
      <dgm:spPr/>
      <dgm:t>
        <a:bodyPr/>
        <a:lstStyle/>
        <a:p>
          <a:endParaRPr lang="tr-TR"/>
        </a:p>
      </dgm:t>
    </dgm:pt>
    <dgm:pt modelId="{40FE0EB9-B287-43F6-ABB4-527CB1B94B4A}" type="pres">
      <dgm:prSet presAssocID="{D0F07F19-1F50-4B42-A7A0-278DF9D25BB1}" presName="diagram" presStyleCnt="0">
        <dgm:presLayoutVars>
          <dgm:dir/>
          <dgm:resizeHandles val="exact"/>
        </dgm:presLayoutVars>
      </dgm:prSet>
      <dgm:spPr/>
    </dgm:pt>
    <dgm:pt modelId="{8B70BCB8-2CA8-4281-8C3E-9646AA407DE2}" type="pres">
      <dgm:prSet presAssocID="{2EE95FC5-CD6B-4A50-9262-DC414E16C3EA}" presName="node" presStyleLbl="node1" presStyleIdx="0" presStyleCnt="5" custScaleX="115064" custLinFactNeighborX="976">
        <dgm:presLayoutVars>
          <dgm:bulletEnabled val="1"/>
        </dgm:presLayoutVars>
      </dgm:prSet>
      <dgm:spPr/>
    </dgm:pt>
    <dgm:pt modelId="{E02BC8AD-DDC2-43A7-BB43-F6F8D8BD6340}" type="pres">
      <dgm:prSet presAssocID="{C99EBBB1-E916-471C-83C9-ABE85B42AC26}" presName="sibTrans" presStyleCnt="0"/>
      <dgm:spPr/>
    </dgm:pt>
    <dgm:pt modelId="{E3E864D7-B27E-444F-8F1B-69BDB00468D2}" type="pres">
      <dgm:prSet presAssocID="{05CD1573-4CF0-4F86-AF45-DAD4C898EFBB}" presName="node" presStyleLbl="node1" presStyleIdx="1" presStyleCnt="5" custScaleX="115064" custLinFactNeighborX="976">
        <dgm:presLayoutVars>
          <dgm:bulletEnabled val="1"/>
        </dgm:presLayoutVars>
      </dgm:prSet>
      <dgm:spPr/>
    </dgm:pt>
    <dgm:pt modelId="{98E89222-8484-48FD-9EDD-56BBD064CDF0}" type="pres">
      <dgm:prSet presAssocID="{60841B9C-FB35-4CCC-92E1-7484F20F079D}" presName="sibTrans" presStyleCnt="0"/>
      <dgm:spPr/>
    </dgm:pt>
    <dgm:pt modelId="{B86E23A3-742D-4587-88CF-2D56A8442149}" type="pres">
      <dgm:prSet presAssocID="{F05611F0-8256-4954-B6CB-ED6B4F2DD397}" presName="node" presStyleLbl="node1" presStyleIdx="2" presStyleCnt="5" custScaleX="115064" custLinFactNeighborX="976">
        <dgm:presLayoutVars>
          <dgm:bulletEnabled val="1"/>
        </dgm:presLayoutVars>
      </dgm:prSet>
      <dgm:spPr/>
    </dgm:pt>
    <dgm:pt modelId="{87C885F5-93E2-4D86-AAEA-8BD12E68F9BB}" type="pres">
      <dgm:prSet presAssocID="{6BD5265A-8333-420D-BDB2-65F10B3EBD76}" presName="sibTrans" presStyleCnt="0"/>
      <dgm:spPr/>
    </dgm:pt>
    <dgm:pt modelId="{D64973A5-4E87-44F1-B369-B0D5E0C2A462}" type="pres">
      <dgm:prSet presAssocID="{22625139-F93A-4F3F-A7AA-4923A01AEDF3}" presName="node" presStyleLbl="node1" presStyleIdx="3" presStyleCnt="5" custScaleX="115064" custLinFactNeighborX="976">
        <dgm:presLayoutVars>
          <dgm:bulletEnabled val="1"/>
        </dgm:presLayoutVars>
      </dgm:prSet>
      <dgm:spPr/>
    </dgm:pt>
    <dgm:pt modelId="{A8EBA167-82EB-4D7C-98F7-2AB66BCE8A90}" type="pres">
      <dgm:prSet presAssocID="{A8E2FA08-4DD4-4654-A85D-9A99162D6201}" presName="sibTrans" presStyleCnt="0"/>
      <dgm:spPr/>
    </dgm:pt>
    <dgm:pt modelId="{435C0E89-FD70-4DD9-A771-832DBFC9ACBC}" type="pres">
      <dgm:prSet presAssocID="{C2F8C7F7-44C4-414A-BCCD-56E91DD0A777}" presName="node" presStyleLbl="node1" presStyleIdx="4" presStyleCnt="5" custScaleX="115064" custLinFactNeighborX="976">
        <dgm:presLayoutVars>
          <dgm:bulletEnabled val="1"/>
        </dgm:presLayoutVars>
      </dgm:prSet>
      <dgm:spPr/>
    </dgm:pt>
  </dgm:ptLst>
  <dgm:cxnLst>
    <dgm:cxn modelId="{6DFA5E28-2A82-44DA-909C-E1DB8AB7ACF3}" type="presOf" srcId="{05CD1573-4CF0-4F86-AF45-DAD4C898EFBB}" destId="{E3E864D7-B27E-444F-8F1B-69BDB00468D2}" srcOrd="0" destOrd="0" presId="urn:microsoft.com/office/officeart/2005/8/layout/defaul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87D84979-B0AF-42C9-BAE5-17300C6CBFFE}" srcId="{D0F07F19-1F50-4B42-A7A0-278DF9D25BB1}" destId="{05CD1573-4CF0-4F86-AF45-DAD4C898EFBB}" srcOrd="1" destOrd="0" parTransId="{2C65057A-0251-4A72-9417-A33A0F0FA8FA}" sibTransId="{60841B9C-FB35-4CCC-92E1-7484F20F079D}"/>
    <dgm:cxn modelId="{14D43B81-F92D-4CD8-9D1E-78CBF092C750}" srcId="{D0F07F19-1F50-4B42-A7A0-278DF9D25BB1}" destId="{C2F8C7F7-44C4-414A-BCCD-56E91DD0A777}" srcOrd="4" destOrd="0" parTransId="{E6C6DF88-9436-40D7-BA84-18FE896A6151}" sibTransId="{4E39967D-43EF-4F15-814A-2F491D900D43}"/>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2" destOrd="0" parTransId="{CD7328D6-9FAE-4506-9BDB-E06A571EC1D4}" sibTransId="{6BD5265A-8333-420D-BDB2-65F10B3EBD76}"/>
    <dgm:cxn modelId="{6F765DD9-BF93-49A8-A6EA-AB13464D24B0}" type="presOf" srcId="{C2F8C7F7-44C4-414A-BCCD-56E91DD0A777}" destId="{435C0E89-FD70-4DD9-A771-832DBFC9ACBC}" srcOrd="0" destOrd="0" presId="urn:microsoft.com/office/officeart/2005/8/layout/default"/>
    <dgm:cxn modelId="{6D195AE4-39B4-45CF-9D82-CF1593D393F6}" type="presOf" srcId="{22625139-F93A-4F3F-A7AA-4923A01AEDF3}" destId="{D64973A5-4E87-44F1-B369-B0D5E0C2A462}"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FC7721F0-429B-4CE7-BE98-C2F3C41FE9C7}" srcId="{D0F07F19-1F50-4B42-A7A0-278DF9D25BB1}" destId="{22625139-F93A-4F3F-A7AA-4923A01AEDF3}" srcOrd="3" destOrd="0" parTransId="{F549A0EB-6BE9-4749-8336-B02A279AE302}" sibTransId="{A8E2FA08-4DD4-4654-A85D-9A99162D6201}"/>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87CB4C40-161E-4C6B-AB2F-346AAA6E78AB}" type="presParOf" srcId="{40FE0EB9-B287-43F6-ABB4-527CB1B94B4A}" destId="{E3E864D7-B27E-444F-8F1B-69BDB00468D2}" srcOrd="2" destOrd="0" presId="urn:microsoft.com/office/officeart/2005/8/layout/default"/>
    <dgm:cxn modelId="{C5220A09-1EEF-46EB-8CEF-10E606F1F148}" type="presParOf" srcId="{40FE0EB9-B287-43F6-ABB4-527CB1B94B4A}" destId="{98E89222-8484-48FD-9EDD-56BBD064CDF0}" srcOrd="3" destOrd="0" presId="urn:microsoft.com/office/officeart/2005/8/layout/default"/>
    <dgm:cxn modelId="{FC4588CA-0BEE-4DE6-9726-93F413184C3C}" type="presParOf" srcId="{40FE0EB9-B287-43F6-ABB4-527CB1B94B4A}" destId="{B86E23A3-742D-4587-88CF-2D56A8442149}" srcOrd="4" destOrd="0" presId="urn:microsoft.com/office/officeart/2005/8/layout/default"/>
    <dgm:cxn modelId="{4178A0A8-8F80-4691-AE60-A912EF83DE0A}" type="presParOf" srcId="{40FE0EB9-B287-43F6-ABB4-527CB1B94B4A}" destId="{87C885F5-93E2-4D86-AAEA-8BD12E68F9BB}" srcOrd="5" destOrd="0" presId="urn:microsoft.com/office/officeart/2005/8/layout/default"/>
    <dgm:cxn modelId="{48A25CA2-D3C2-4FFF-9454-ED9B5A503F99}" type="presParOf" srcId="{40FE0EB9-B287-43F6-ABB4-527CB1B94B4A}" destId="{D64973A5-4E87-44F1-B369-B0D5E0C2A462}" srcOrd="6" destOrd="0" presId="urn:microsoft.com/office/officeart/2005/8/layout/default"/>
    <dgm:cxn modelId="{CC1DEFB1-6415-405C-B19F-8F58824BC103}" type="presParOf" srcId="{40FE0EB9-B287-43F6-ABB4-527CB1B94B4A}" destId="{A8EBA167-82EB-4D7C-98F7-2AB66BCE8A90}" srcOrd="7" destOrd="0" presId="urn:microsoft.com/office/officeart/2005/8/layout/default"/>
    <dgm:cxn modelId="{CBB0F55F-5C58-443F-989A-EC667A9C4731}" type="presParOf" srcId="{40FE0EB9-B287-43F6-ABB4-527CB1B94B4A}" destId="{435C0E89-FD70-4DD9-A771-832DBFC9ACB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477859"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rPr>
            <a:t>Nesne Yönetimli Programlama</a:t>
          </a:r>
        </a:p>
        <a:p>
          <a:pPr marL="0" lvl="0" indent="0" algn="ctr" defTabSz="933450" rtl="0">
            <a:lnSpc>
              <a:spcPct val="90000"/>
            </a:lnSpc>
            <a:spcBef>
              <a:spcPct val="0"/>
            </a:spcBef>
            <a:spcAft>
              <a:spcPct val="35000"/>
            </a:spcAft>
            <a:buNone/>
          </a:pPr>
          <a:r>
            <a:rPr lang="tr-TR" sz="1800" kern="1200" noProof="0" dirty="0">
              <a:solidFill>
                <a:schemeClr val="bg2">
                  <a:lumMod val="50000"/>
                </a:schemeClr>
              </a:solidFill>
            </a:rPr>
            <a:t>Tanımlama, Sınıf, Nesne, Instantion, Encapsulation, Inharitance, Polymorphism, Design Pattern, Solid</a:t>
          </a:r>
        </a:p>
      </dsp:txBody>
      <dsp:txXfrm>
        <a:off x="477859" y="656"/>
        <a:ext cx="3123798" cy="1628901"/>
      </dsp:txXfrm>
    </dsp:sp>
    <dsp:sp modelId="{E3E864D7-B27E-444F-8F1B-69BDB00468D2}">
      <dsp:nvSpPr>
        <dsp:cNvPr id="0" name=""/>
        <dsp:cNvSpPr/>
      </dsp:nvSpPr>
      <dsp:spPr>
        <a:xfrm>
          <a:off x="3873141"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68580" rIns="72000" bIns="68580" numCol="1" spcCol="1270" rtlCol="0" anchor="ctr" anchorCtr="0">
          <a:noAutofit/>
        </a:bodyPr>
        <a:lstStyle/>
        <a:p>
          <a:pPr marL="0" lvl="0" indent="0" algn="ctr" defTabSz="800100" rtl="0">
            <a:lnSpc>
              <a:spcPct val="90000"/>
            </a:lnSpc>
            <a:spcBef>
              <a:spcPct val="0"/>
            </a:spcBef>
            <a:spcAft>
              <a:spcPct val="35000"/>
            </a:spcAft>
            <a:buNone/>
          </a:pPr>
          <a:r>
            <a:rPr lang="tr-TR" sz="1800" b="1" kern="1200" noProof="0" dirty="0">
              <a:solidFill>
                <a:schemeClr val="accent1">
                  <a:lumMod val="75000"/>
                </a:schemeClr>
              </a:solidFill>
              <a:latin typeface="Garamond" panose="02020404030301010803"/>
              <a:ea typeface="+mn-ea"/>
              <a:cs typeface="+mn-cs"/>
            </a:rPr>
            <a:t>MSSQL SERVER</a:t>
          </a:r>
          <a:endParaRPr lang="tr-TR" sz="1800" kern="1200" noProof="0" dirty="0">
            <a:solidFill>
              <a:schemeClr val="bg2">
                <a:lumMod val="50000"/>
              </a:schemeClr>
            </a:solidFill>
          </a:endParaRPr>
        </a:p>
      </dsp:txBody>
      <dsp:txXfrm>
        <a:off x="3873141" y="656"/>
        <a:ext cx="3123798" cy="1628901"/>
      </dsp:txXfrm>
    </dsp:sp>
    <dsp:sp modelId="{B86E23A3-742D-4587-88CF-2D56A8442149}">
      <dsp:nvSpPr>
        <dsp:cNvPr id="0" name=""/>
        <dsp:cNvSpPr/>
      </dsp:nvSpPr>
      <dsp:spPr>
        <a:xfrm>
          <a:off x="7268423"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Frontend Development</a:t>
          </a:r>
        </a:p>
        <a:p>
          <a:pPr marL="0" lvl="0" algn="ctr" defTabSz="1022350" rtl="0">
            <a:lnSpc>
              <a:spcPct val="90000"/>
            </a:lnSpc>
            <a:spcBef>
              <a:spcPct val="0"/>
            </a:spcBef>
            <a:spcAft>
              <a:spcPct val="35000"/>
            </a:spcAft>
            <a:buNone/>
          </a:pPr>
          <a:r>
            <a:rPr lang="tr-TR" sz="1800" kern="1200" noProof="0" dirty="0">
              <a:solidFill>
                <a:schemeClr val="bg2">
                  <a:lumMod val="50000"/>
                </a:schemeClr>
              </a:solidFill>
            </a:rPr>
            <a:t>HTML, CSS, JS, BOOTSTRAP</a:t>
          </a:r>
        </a:p>
      </dsp:txBody>
      <dsp:txXfrm>
        <a:off x="7268423" y="656"/>
        <a:ext cx="3123798" cy="1628901"/>
      </dsp:txXfrm>
    </dsp:sp>
    <dsp:sp modelId="{D64973A5-4E87-44F1-B369-B0D5E0C2A462}">
      <dsp:nvSpPr>
        <dsp:cNvPr id="0" name=""/>
        <dsp:cNvSpPr/>
      </dsp:nvSpPr>
      <dsp:spPr>
        <a:xfrm>
          <a:off x="2175500"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Asp.Net Core MVC</a:t>
          </a:r>
        </a:p>
      </dsp:txBody>
      <dsp:txXfrm>
        <a:off x="2175500" y="1901041"/>
        <a:ext cx="3123798" cy="1628901"/>
      </dsp:txXfrm>
    </dsp:sp>
    <dsp:sp modelId="{435C0E89-FD70-4DD9-A771-832DBFC9ACBC}">
      <dsp:nvSpPr>
        <dsp:cNvPr id="0" name=""/>
        <dsp:cNvSpPr/>
      </dsp:nvSpPr>
      <dsp:spPr>
        <a:xfrm>
          <a:off x="5570782"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rtlCol="0" anchor="ctr" anchorCtr="0">
          <a:noAutofit/>
        </a:bodyPr>
        <a:lstStyle/>
        <a:p>
          <a:pPr marL="0" lvl="0" indent="0" algn="ctr" defTabSz="933450" rtl="0">
            <a:lnSpc>
              <a:spcPct val="90000"/>
            </a:lnSpc>
            <a:spcBef>
              <a:spcPct val="0"/>
            </a:spcBef>
            <a:spcAft>
              <a:spcPct val="35000"/>
            </a:spcAft>
            <a:buNone/>
          </a:pPr>
          <a:r>
            <a:rPr lang="tr-TR" sz="2100" b="1" kern="1200" noProof="0" dirty="0">
              <a:solidFill>
                <a:schemeClr val="accent1">
                  <a:lumMod val="75000"/>
                </a:schemeClr>
              </a:solidFill>
              <a:latin typeface="Garamond" panose="02020404030301010803"/>
              <a:ea typeface="+mn-ea"/>
              <a:cs typeface="+mn-cs"/>
            </a:rPr>
            <a:t>Entity Freamwork</a:t>
          </a:r>
        </a:p>
      </dsp:txBody>
      <dsp:txXfrm>
        <a:off x="5570782" y="1901041"/>
        <a:ext cx="3123798" cy="162890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a:p>
        </p:txBody>
      </p:sp>
      <p:sp>
        <p:nvSpPr>
          <p:cNvPr id="3" name="Tarih Yer Tutucusu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tr-TR" sz="1200"/>
            </a:lvl1pPr>
          </a:lstStyle>
          <a:p>
            <a:pPr rtl="0"/>
            <a:fld id="{C1DDCDEA-15C7-46BD-ACAF-0E40F298BB66}" type="datetime1">
              <a:rPr lang="tr-TR" smtClean="0"/>
              <a:t>18.10.2022</a:t>
            </a:fld>
            <a:endParaRPr lang="tr-TR"/>
          </a:p>
        </p:txBody>
      </p:sp>
      <p:sp>
        <p:nvSpPr>
          <p:cNvPr id="4" name="Alt Bilgi Yer Tutucusu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a:p>
        </p:txBody>
      </p:sp>
      <p:sp>
        <p:nvSpPr>
          <p:cNvPr id="5" name="Slayt Numarası Yer Tutucusu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5A8CD4AB-B9A2-4248-B31F-8EBC71546D8D}" type="slidenum">
              <a:rPr lang="tr-TR" smtClean="0"/>
              <a:t>‹#›</a:t>
            </a:fld>
            <a:endParaRPr lang="tr-TR"/>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tr-TR" sz="1200"/>
            </a:lvl1pPr>
          </a:lstStyle>
          <a:p>
            <a:fld id="{7DD59EDA-D5DA-4D3F-9092-8EE5CAF29E25}" type="datetime1">
              <a:rPr lang="tr-TR" smtClean="0"/>
              <a:pPr/>
              <a:t>18.10.2022</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tr-TR"/>
            </a:defPP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tr-TR"/>
            </a:def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AABE9C73-6CDE-45E2-97F8-E3C5308FA232}" type="slidenum">
              <a:rPr lang="tr-TR" noProof="0" smtClean="0"/>
              <a:t>‹#›</a:t>
            </a:fld>
            <a:endParaRPr lang="tr-TR" noProof="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tr-TR" sz="1200" kern="1200">
        <a:solidFill>
          <a:schemeClr val="tx1"/>
        </a:solidFill>
        <a:latin typeface="+mn-lt"/>
        <a:ea typeface="+mn-ea"/>
        <a:cs typeface="+mn-cs"/>
      </a:defRPr>
    </a:lvl1pPr>
    <a:lvl2pPr marL="457200" algn="l" defTabSz="914400" rtl="0" eaLnBrk="1" latinLnBrk="0" hangingPunct="1">
      <a:defRPr lang="tr-TR" sz="1200" kern="1200">
        <a:solidFill>
          <a:schemeClr val="tx1"/>
        </a:solidFill>
        <a:latin typeface="+mn-lt"/>
        <a:ea typeface="+mn-ea"/>
        <a:cs typeface="+mn-cs"/>
      </a:defRPr>
    </a:lvl2pPr>
    <a:lvl3pPr marL="914400" algn="l" defTabSz="914400" rtl="0" eaLnBrk="1" latinLnBrk="0" hangingPunct="1">
      <a:defRPr lang="tr-TR" sz="1200" kern="1200">
        <a:solidFill>
          <a:schemeClr val="tx1"/>
        </a:solidFill>
        <a:latin typeface="+mn-lt"/>
        <a:ea typeface="+mn-ea"/>
        <a:cs typeface="+mn-cs"/>
      </a:defRPr>
    </a:lvl3pPr>
    <a:lvl4pPr marL="1371600" algn="l" defTabSz="914400" rtl="0" eaLnBrk="1" latinLnBrk="0" hangingPunct="1">
      <a:defRPr lang="tr-TR" sz="1200" kern="1200">
        <a:solidFill>
          <a:schemeClr val="tx1"/>
        </a:solidFill>
        <a:latin typeface="+mn-lt"/>
        <a:ea typeface="+mn-ea"/>
        <a:cs typeface="+mn-cs"/>
      </a:defRPr>
    </a:lvl4pPr>
    <a:lvl5pPr marL="1828800" algn="l" defTabSz="914400" rtl="0" eaLnBrk="1" latinLnBrk="0" hangingPunct="1">
      <a:defRPr lang="tr-TR" sz="1200" kern="1200">
        <a:solidFill>
          <a:schemeClr val="tx1"/>
        </a:solidFill>
        <a:latin typeface="+mn-lt"/>
        <a:ea typeface="+mn-ea"/>
        <a:cs typeface="+mn-cs"/>
      </a:defRPr>
    </a:lvl5pPr>
    <a:lvl6pPr marL="2286000" algn="l" defTabSz="914400" rtl="0" eaLnBrk="1" latinLnBrk="0" hangingPunct="1">
      <a:defRPr lang="tr-TR" sz="1200" kern="1200">
        <a:solidFill>
          <a:schemeClr val="tx1"/>
        </a:solidFill>
        <a:latin typeface="+mn-lt"/>
        <a:ea typeface="+mn-ea"/>
        <a:cs typeface="+mn-cs"/>
      </a:defRPr>
    </a:lvl6pPr>
    <a:lvl7pPr marL="2743200" algn="l" defTabSz="914400" rtl="0" eaLnBrk="1" latinLnBrk="0" hangingPunct="1">
      <a:defRPr lang="tr-TR" sz="1200" kern="1200">
        <a:solidFill>
          <a:schemeClr val="tx1"/>
        </a:solidFill>
        <a:latin typeface="+mn-lt"/>
        <a:ea typeface="+mn-ea"/>
        <a:cs typeface="+mn-cs"/>
      </a:defRPr>
    </a:lvl7pPr>
    <a:lvl8pPr marL="3200400" algn="l" defTabSz="914400" rtl="0" eaLnBrk="1" latinLnBrk="0" hangingPunct="1">
      <a:defRPr lang="tr-TR" sz="1200" kern="1200">
        <a:solidFill>
          <a:schemeClr val="tx1"/>
        </a:solidFill>
        <a:latin typeface="+mn-lt"/>
        <a:ea typeface="+mn-ea"/>
        <a:cs typeface="+mn-cs"/>
      </a:defRPr>
    </a:lvl8pPr>
    <a:lvl9pPr marL="3657600" algn="l" defTabSz="914400" rtl="0" eaLnBrk="1" latinLnBrk="0" hangingPunct="1">
      <a:defRPr lang="tr-T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a:t>
            </a:fld>
            <a:endParaRPr lang="tr-TR" dirty="0"/>
          </a:p>
        </p:txBody>
      </p:sp>
    </p:spTree>
    <p:extLst>
      <p:ext uri="{BB962C8B-B14F-4D97-AF65-F5344CB8AC3E}">
        <p14:creationId xmlns:p14="http://schemas.microsoft.com/office/powerpoint/2010/main" val="156747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10</a:t>
            </a:fld>
            <a:endParaRPr lang="tr-TR" dirty="0"/>
          </a:p>
        </p:txBody>
      </p:sp>
    </p:spTree>
    <p:extLst>
      <p:ext uri="{BB962C8B-B14F-4D97-AF65-F5344CB8AC3E}">
        <p14:creationId xmlns:p14="http://schemas.microsoft.com/office/powerpoint/2010/main" val="2928549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18</a:t>
            </a:fld>
            <a:endParaRPr lang="tr-TR" dirty="0"/>
          </a:p>
        </p:txBody>
      </p:sp>
    </p:spTree>
    <p:extLst>
      <p:ext uri="{BB962C8B-B14F-4D97-AF65-F5344CB8AC3E}">
        <p14:creationId xmlns:p14="http://schemas.microsoft.com/office/powerpoint/2010/main" val="1167296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19</a:t>
            </a:fld>
            <a:endParaRPr lang="tr-TR" dirty="0"/>
          </a:p>
        </p:txBody>
      </p:sp>
    </p:spTree>
    <p:extLst>
      <p:ext uri="{BB962C8B-B14F-4D97-AF65-F5344CB8AC3E}">
        <p14:creationId xmlns:p14="http://schemas.microsoft.com/office/powerpoint/2010/main" val="42429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20</a:t>
            </a:fld>
            <a:endParaRPr lang="tr-TR" dirty="0"/>
          </a:p>
        </p:txBody>
      </p:sp>
    </p:spTree>
    <p:extLst>
      <p:ext uri="{BB962C8B-B14F-4D97-AF65-F5344CB8AC3E}">
        <p14:creationId xmlns:p14="http://schemas.microsoft.com/office/powerpoint/2010/main" val="297555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21</a:t>
            </a:fld>
            <a:endParaRPr lang="tr-TR" dirty="0"/>
          </a:p>
        </p:txBody>
      </p:sp>
    </p:spTree>
    <p:extLst>
      <p:ext uri="{BB962C8B-B14F-4D97-AF65-F5344CB8AC3E}">
        <p14:creationId xmlns:p14="http://schemas.microsoft.com/office/powerpoint/2010/main" val="117992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22</a:t>
            </a:fld>
            <a:endParaRPr lang="tr-TR" dirty="0"/>
          </a:p>
        </p:txBody>
      </p:sp>
    </p:spTree>
    <p:extLst>
      <p:ext uri="{BB962C8B-B14F-4D97-AF65-F5344CB8AC3E}">
        <p14:creationId xmlns:p14="http://schemas.microsoft.com/office/powerpoint/2010/main" val="3217649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23</a:t>
            </a:fld>
            <a:endParaRPr lang="tr-TR" dirty="0"/>
          </a:p>
        </p:txBody>
      </p:sp>
    </p:spTree>
    <p:extLst>
      <p:ext uri="{BB962C8B-B14F-4D97-AF65-F5344CB8AC3E}">
        <p14:creationId xmlns:p14="http://schemas.microsoft.com/office/powerpoint/2010/main" val="1542864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24</a:t>
            </a:fld>
            <a:endParaRPr lang="tr-TR" dirty="0"/>
          </a:p>
        </p:txBody>
      </p:sp>
    </p:spTree>
    <p:extLst>
      <p:ext uri="{BB962C8B-B14F-4D97-AF65-F5344CB8AC3E}">
        <p14:creationId xmlns:p14="http://schemas.microsoft.com/office/powerpoint/2010/main" val="2752604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25</a:t>
            </a:fld>
            <a:endParaRPr lang="tr-TR" dirty="0"/>
          </a:p>
        </p:txBody>
      </p:sp>
    </p:spTree>
    <p:extLst>
      <p:ext uri="{BB962C8B-B14F-4D97-AF65-F5344CB8AC3E}">
        <p14:creationId xmlns:p14="http://schemas.microsoft.com/office/powerpoint/2010/main" val="7531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26</a:t>
            </a:fld>
            <a:endParaRPr lang="tr-TR" dirty="0"/>
          </a:p>
        </p:txBody>
      </p:sp>
    </p:spTree>
    <p:extLst>
      <p:ext uri="{BB962C8B-B14F-4D97-AF65-F5344CB8AC3E}">
        <p14:creationId xmlns:p14="http://schemas.microsoft.com/office/powerpoint/2010/main" val="425527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a:t>
            </a:fld>
            <a:endParaRPr lang="tr-TR" dirty="0"/>
          </a:p>
        </p:txBody>
      </p:sp>
    </p:spTree>
    <p:extLst>
      <p:ext uri="{BB962C8B-B14F-4D97-AF65-F5344CB8AC3E}">
        <p14:creationId xmlns:p14="http://schemas.microsoft.com/office/powerpoint/2010/main" val="3511812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28</a:t>
            </a:fld>
            <a:endParaRPr lang="tr-TR" dirty="0"/>
          </a:p>
        </p:txBody>
      </p:sp>
    </p:spTree>
    <p:extLst>
      <p:ext uri="{BB962C8B-B14F-4D97-AF65-F5344CB8AC3E}">
        <p14:creationId xmlns:p14="http://schemas.microsoft.com/office/powerpoint/2010/main" val="1713202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29</a:t>
            </a:fld>
            <a:endParaRPr lang="tr-TR" dirty="0"/>
          </a:p>
        </p:txBody>
      </p:sp>
    </p:spTree>
    <p:extLst>
      <p:ext uri="{BB962C8B-B14F-4D97-AF65-F5344CB8AC3E}">
        <p14:creationId xmlns:p14="http://schemas.microsoft.com/office/powerpoint/2010/main" val="3316593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30</a:t>
            </a:fld>
            <a:endParaRPr lang="tr-TR" dirty="0"/>
          </a:p>
        </p:txBody>
      </p:sp>
    </p:spTree>
    <p:extLst>
      <p:ext uri="{BB962C8B-B14F-4D97-AF65-F5344CB8AC3E}">
        <p14:creationId xmlns:p14="http://schemas.microsoft.com/office/powerpoint/2010/main" val="135644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31</a:t>
            </a:fld>
            <a:endParaRPr lang="tr-TR" dirty="0"/>
          </a:p>
        </p:txBody>
      </p:sp>
    </p:spTree>
    <p:extLst>
      <p:ext uri="{BB962C8B-B14F-4D97-AF65-F5344CB8AC3E}">
        <p14:creationId xmlns:p14="http://schemas.microsoft.com/office/powerpoint/2010/main" val="645897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32</a:t>
            </a:fld>
            <a:endParaRPr lang="tr-TR" dirty="0"/>
          </a:p>
        </p:txBody>
      </p:sp>
    </p:spTree>
    <p:extLst>
      <p:ext uri="{BB962C8B-B14F-4D97-AF65-F5344CB8AC3E}">
        <p14:creationId xmlns:p14="http://schemas.microsoft.com/office/powerpoint/2010/main" val="412573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33</a:t>
            </a:fld>
            <a:endParaRPr lang="tr-TR" dirty="0"/>
          </a:p>
        </p:txBody>
      </p:sp>
    </p:spTree>
    <p:extLst>
      <p:ext uri="{BB962C8B-B14F-4D97-AF65-F5344CB8AC3E}">
        <p14:creationId xmlns:p14="http://schemas.microsoft.com/office/powerpoint/2010/main" val="4245978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34</a:t>
            </a:fld>
            <a:endParaRPr lang="tr-TR" dirty="0"/>
          </a:p>
        </p:txBody>
      </p:sp>
    </p:spTree>
    <p:extLst>
      <p:ext uri="{BB962C8B-B14F-4D97-AF65-F5344CB8AC3E}">
        <p14:creationId xmlns:p14="http://schemas.microsoft.com/office/powerpoint/2010/main" val="3404116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35</a:t>
            </a:fld>
            <a:endParaRPr lang="tr-TR" dirty="0"/>
          </a:p>
        </p:txBody>
      </p:sp>
    </p:spTree>
    <p:extLst>
      <p:ext uri="{BB962C8B-B14F-4D97-AF65-F5344CB8AC3E}">
        <p14:creationId xmlns:p14="http://schemas.microsoft.com/office/powerpoint/2010/main" val="2578431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36</a:t>
            </a:fld>
            <a:endParaRPr lang="tr-TR" dirty="0"/>
          </a:p>
        </p:txBody>
      </p:sp>
    </p:spTree>
    <p:extLst>
      <p:ext uri="{BB962C8B-B14F-4D97-AF65-F5344CB8AC3E}">
        <p14:creationId xmlns:p14="http://schemas.microsoft.com/office/powerpoint/2010/main" val="35341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37</a:t>
            </a:fld>
            <a:endParaRPr lang="tr-TR" dirty="0"/>
          </a:p>
        </p:txBody>
      </p:sp>
    </p:spTree>
    <p:extLst>
      <p:ext uri="{BB962C8B-B14F-4D97-AF65-F5344CB8AC3E}">
        <p14:creationId xmlns:p14="http://schemas.microsoft.com/office/powerpoint/2010/main" val="202122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a:t>
            </a:fld>
            <a:endParaRPr lang="tr-TR" dirty="0"/>
          </a:p>
        </p:txBody>
      </p:sp>
    </p:spTree>
    <p:extLst>
      <p:ext uri="{BB962C8B-B14F-4D97-AF65-F5344CB8AC3E}">
        <p14:creationId xmlns:p14="http://schemas.microsoft.com/office/powerpoint/2010/main" val="942007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38</a:t>
            </a:fld>
            <a:endParaRPr lang="tr-TR" dirty="0"/>
          </a:p>
        </p:txBody>
      </p:sp>
    </p:spTree>
    <p:extLst>
      <p:ext uri="{BB962C8B-B14F-4D97-AF65-F5344CB8AC3E}">
        <p14:creationId xmlns:p14="http://schemas.microsoft.com/office/powerpoint/2010/main" val="2212676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39</a:t>
            </a:fld>
            <a:endParaRPr lang="tr-TR" dirty="0"/>
          </a:p>
        </p:txBody>
      </p:sp>
    </p:spTree>
    <p:extLst>
      <p:ext uri="{BB962C8B-B14F-4D97-AF65-F5344CB8AC3E}">
        <p14:creationId xmlns:p14="http://schemas.microsoft.com/office/powerpoint/2010/main" val="1176759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40</a:t>
            </a:fld>
            <a:endParaRPr lang="tr-TR" dirty="0"/>
          </a:p>
        </p:txBody>
      </p:sp>
    </p:spTree>
    <p:extLst>
      <p:ext uri="{BB962C8B-B14F-4D97-AF65-F5344CB8AC3E}">
        <p14:creationId xmlns:p14="http://schemas.microsoft.com/office/powerpoint/2010/main" val="33127839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42</a:t>
            </a:fld>
            <a:endParaRPr lang="tr-TR" dirty="0"/>
          </a:p>
        </p:txBody>
      </p:sp>
    </p:spTree>
    <p:extLst>
      <p:ext uri="{BB962C8B-B14F-4D97-AF65-F5344CB8AC3E}">
        <p14:creationId xmlns:p14="http://schemas.microsoft.com/office/powerpoint/2010/main" val="1995401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43</a:t>
            </a:fld>
            <a:endParaRPr lang="tr-TR" dirty="0"/>
          </a:p>
        </p:txBody>
      </p:sp>
    </p:spTree>
    <p:extLst>
      <p:ext uri="{BB962C8B-B14F-4D97-AF65-F5344CB8AC3E}">
        <p14:creationId xmlns:p14="http://schemas.microsoft.com/office/powerpoint/2010/main" val="1752464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44</a:t>
            </a:fld>
            <a:endParaRPr lang="tr-TR" dirty="0"/>
          </a:p>
        </p:txBody>
      </p:sp>
    </p:spTree>
    <p:extLst>
      <p:ext uri="{BB962C8B-B14F-4D97-AF65-F5344CB8AC3E}">
        <p14:creationId xmlns:p14="http://schemas.microsoft.com/office/powerpoint/2010/main" val="1891098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45</a:t>
            </a:fld>
            <a:endParaRPr lang="tr-TR" dirty="0"/>
          </a:p>
        </p:txBody>
      </p:sp>
    </p:spTree>
    <p:extLst>
      <p:ext uri="{BB962C8B-B14F-4D97-AF65-F5344CB8AC3E}">
        <p14:creationId xmlns:p14="http://schemas.microsoft.com/office/powerpoint/2010/main" val="1312817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46</a:t>
            </a:fld>
            <a:endParaRPr lang="tr-TR" dirty="0"/>
          </a:p>
        </p:txBody>
      </p:sp>
    </p:spTree>
    <p:extLst>
      <p:ext uri="{BB962C8B-B14F-4D97-AF65-F5344CB8AC3E}">
        <p14:creationId xmlns:p14="http://schemas.microsoft.com/office/powerpoint/2010/main" val="1401796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47</a:t>
            </a:fld>
            <a:endParaRPr lang="tr-TR" dirty="0"/>
          </a:p>
        </p:txBody>
      </p:sp>
    </p:spTree>
    <p:extLst>
      <p:ext uri="{BB962C8B-B14F-4D97-AF65-F5344CB8AC3E}">
        <p14:creationId xmlns:p14="http://schemas.microsoft.com/office/powerpoint/2010/main" val="3768953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48</a:t>
            </a:fld>
            <a:endParaRPr lang="tr-TR" dirty="0"/>
          </a:p>
        </p:txBody>
      </p:sp>
    </p:spTree>
    <p:extLst>
      <p:ext uri="{BB962C8B-B14F-4D97-AF65-F5344CB8AC3E}">
        <p14:creationId xmlns:p14="http://schemas.microsoft.com/office/powerpoint/2010/main" val="426271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a:t>
            </a:fld>
            <a:endParaRPr lang="tr-TR" dirty="0"/>
          </a:p>
        </p:txBody>
      </p:sp>
    </p:spTree>
    <p:extLst>
      <p:ext uri="{BB962C8B-B14F-4D97-AF65-F5344CB8AC3E}">
        <p14:creationId xmlns:p14="http://schemas.microsoft.com/office/powerpoint/2010/main" val="1492805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49</a:t>
            </a:fld>
            <a:endParaRPr lang="tr-TR" dirty="0"/>
          </a:p>
        </p:txBody>
      </p:sp>
    </p:spTree>
    <p:extLst>
      <p:ext uri="{BB962C8B-B14F-4D97-AF65-F5344CB8AC3E}">
        <p14:creationId xmlns:p14="http://schemas.microsoft.com/office/powerpoint/2010/main" val="113944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50</a:t>
            </a:fld>
            <a:endParaRPr lang="tr-TR" dirty="0"/>
          </a:p>
        </p:txBody>
      </p:sp>
    </p:spTree>
    <p:extLst>
      <p:ext uri="{BB962C8B-B14F-4D97-AF65-F5344CB8AC3E}">
        <p14:creationId xmlns:p14="http://schemas.microsoft.com/office/powerpoint/2010/main" val="382303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51</a:t>
            </a:fld>
            <a:endParaRPr lang="tr-TR" dirty="0"/>
          </a:p>
        </p:txBody>
      </p:sp>
    </p:spTree>
    <p:extLst>
      <p:ext uri="{BB962C8B-B14F-4D97-AF65-F5344CB8AC3E}">
        <p14:creationId xmlns:p14="http://schemas.microsoft.com/office/powerpoint/2010/main" val="2406660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64</a:t>
            </a:fld>
            <a:endParaRPr lang="tr-TR" dirty="0"/>
          </a:p>
        </p:txBody>
      </p:sp>
    </p:spTree>
    <p:extLst>
      <p:ext uri="{BB962C8B-B14F-4D97-AF65-F5344CB8AC3E}">
        <p14:creationId xmlns:p14="http://schemas.microsoft.com/office/powerpoint/2010/main" val="370445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65</a:t>
            </a:fld>
            <a:endParaRPr lang="tr-TR" dirty="0"/>
          </a:p>
        </p:txBody>
      </p:sp>
    </p:spTree>
    <p:extLst>
      <p:ext uri="{BB962C8B-B14F-4D97-AF65-F5344CB8AC3E}">
        <p14:creationId xmlns:p14="http://schemas.microsoft.com/office/powerpoint/2010/main" val="1927758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66</a:t>
            </a:fld>
            <a:endParaRPr lang="tr-TR" dirty="0"/>
          </a:p>
        </p:txBody>
      </p:sp>
    </p:spTree>
    <p:extLst>
      <p:ext uri="{BB962C8B-B14F-4D97-AF65-F5344CB8AC3E}">
        <p14:creationId xmlns:p14="http://schemas.microsoft.com/office/powerpoint/2010/main" val="334341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67</a:t>
            </a:fld>
            <a:endParaRPr lang="tr-TR" dirty="0"/>
          </a:p>
        </p:txBody>
      </p:sp>
    </p:spTree>
    <p:extLst>
      <p:ext uri="{BB962C8B-B14F-4D97-AF65-F5344CB8AC3E}">
        <p14:creationId xmlns:p14="http://schemas.microsoft.com/office/powerpoint/2010/main" val="1032597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68</a:t>
            </a:fld>
            <a:endParaRPr lang="tr-TR" dirty="0"/>
          </a:p>
        </p:txBody>
      </p:sp>
    </p:spTree>
    <p:extLst>
      <p:ext uri="{BB962C8B-B14F-4D97-AF65-F5344CB8AC3E}">
        <p14:creationId xmlns:p14="http://schemas.microsoft.com/office/powerpoint/2010/main" val="221723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5</a:t>
            </a:fld>
            <a:endParaRPr lang="tr-TR" dirty="0"/>
          </a:p>
        </p:txBody>
      </p:sp>
    </p:spTree>
    <p:extLst>
      <p:ext uri="{BB962C8B-B14F-4D97-AF65-F5344CB8AC3E}">
        <p14:creationId xmlns:p14="http://schemas.microsoft.com/office/powerpoint/2010/main" val="3901700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6</a:t>
            </a:fld>
            <a:endParaRPr lang="tr-TR" dirty="0"/>
          </a:p>
        </p:txBody>
      </p:sp>
    </p:spTree>
    <p:extLst>
      <p:ext uri="{BB962C8B-B14F-4D97-AF65-F5344CB8AC3E}">
        <p14:creationId xmlns:p14="http://schemas.microsoft.com/office/powerpoint/2010/main" val="3138904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7</a:t>
            </a:fld>
            <a:endParaRPr lang="tr-TR" dirty="0"/>
          </a:p>
        </p:txBody>
      </p:sp>
    </p:spTree>
    <p:extLst>
      <p:ext uri="{BB962C8B-B14F-4D97-AF65-F5344CB8AC3E}">
        <p14:creationId xmlns:p14="http://schemas.microsoft.com/office/powerpoint/2010/main" val="774308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8</a:t>
            </a:fld>
            <a:endParaRPr lang="tr-TR" dirty="0"/>
          </a:p>
        </p:txBody>
      </p:sp>
    </p:spTree>
    <p:extLst>
      <p:ext uri="{BB962C8B-B14F-4D97-AF65-F5344CB8AC3E}">
        <p14:creationId xmlns:p14="http://schemas.microsoft.com/office/powerpoint/2010/main" val="2683643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AABE9C73-6CDE-45E2-97F8-E3C5308FA232}" type="slidenum">
              <a:rPr lang="tr-TR" smtClean="0"/>
              <a:t>9</a:t>
            </a:fld>
            <a:endParaRPr lang="tr-TR" dirty="0"/>
          </a:p>
        </p:txBody>
      </p:sp>
    </p:spTree>
    <p:extLst>
      <p:ext uri="{BB962C8B-B14F-4D97-AF65-F5344CB8AC3E}">
        <p14:creationId xmlns:p14="http://schemas.microsoft.com/office/powerpoint/2010/main" val="2157244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useBgFill="1">
        <p:nvSpPr>
          <p:cNvPr id="10" name="Dikdörtgen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Dikdörtgen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Dikdörtgen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Düz Bağlayıcı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Düz Bağlayıcı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Düz Bağlayıcı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Başlık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tr-TR" sz="6800" b="0" kern="1200" cap="all" spc="-100" baseline="0" dirty="0">
                <a:solidFill>
                  <a:schemeClr val="tx1">
                    <a:lumMod val="85000"/>
                    <a:lumOff val="15000"/>
                  </a:schemeClr>
                </a:solidFill>
                <a:effectLst/>
                <a:latin typeface="+mj-lt"/>
                <a:ea typeface="+mn-ea"/>
                <a:cs typeface="+mn-cs"/>
              </a:defRPr>
            </a:lvl1pPr>
          </a:lstStyle>
          <a:p>
            <a:pPr rtl="0"/>
            <a:r>
              <a:rPr lang="tr-TR"/>
              <a:t>Asıl başlık stilini düzenlemek için tıklayın</a:t>
            </a:r>
            <a:endParaRPr lang="tr-TR" dirty="0"/>
          </a:p>
        </p:txBody>
      </p:sp>
      <p:sp>
        <p:nvSpPr>
          <p:cNvPr id="3" name="Alt Başlık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lang="tr-TR" sz="1800" spc="80" baseline="0">
                <a:solidFill>
                  <a:schemeClr val="tx1">
                    <a:lumMod val="95000"/>
                    <a:lumOff val="5000"/>
                  </a:schemeClr>
                </a:solidFill>
              </a:defRPr>
            </a:lvl1pPr>
            <a:lvl2pPr marL="457200" indent="0" algn="ctr">
              <a:buNone/>
              <a:defRPr lang="tr-TR" sz="1600"/>
            </a:lvl2pPr>
            <a:lvl3pPr marL="914400" indent="0" algn="ctr">
              <a:buNone/>
              <a:defRPr lang="tr-TR" sz="1600"/>
            </a:lvl3pPr>
            <a:lvl4pPr marL="1371600" indent="0" algn="ctr">
              <a:buNone/>
              <a:defRPr lang="tr-TR" sz="1600"/>
            </a:lvl4pPr>
            <a:lvl5pPr marL="1828800" indent="0" algn="ctr">
              <a:buNone/>
              <a:defRPr lang="tr-TR" sz="1600"/>
            </a:lvl5pPr>
            <a:lvl6pPr marL="2286000" indent="0" algn="ctr">
              <a:buNone/>
              <a:defRPr lang="tr-TR" sz="1600"/>
            </a:lvl6pPr>
            <a:lvl7pPr marL="2743200" indent="0" algn="ctr">
              <a:buNone/>
              <a:defRPr lang="tr-TR" sz="1600"/>
            </a:lvl7pPr>
            <a:lvl8pPr marL="3200400" indent="0" algn="ctr">
              <a:buNone/>
              <a:defRPr lang="tr-TR" sz="1600"/>
            </a:lvl8pPr>
            <a:lvl9pPr marL="3657600" indent="0" algn="ctr">
              <a:buNone/>
              <a:defRPr lang="tr-TR" sz="1600"/>
            </a:lvl9pPr>
          </a:lstStyle>
          <a:p>
            <a:pPr rtl="0"/>
            <a:r>
              <a:rPr lang="tr-TR"/>
              <a:t>Asıl alt başlık stilini düzenlemek için tıklayın</a:t>
            </a:r>
            <a:endParaRPr lang="tr-TR" dirty="0"/>
          </a:p>
        </p:txBody>
      </p:sp>
      <p:sp>
        <p:nvSpPr>
          <p:cNvPr id="20" name="Tarih Yer Tutucusu 19"/>
          <p:cNvSpPr>
            <a:spLocks noGrp="1"/>
          </p:cNvSpPr>
          <p:nvPr>
            <p:ph type="dt" sz="half" idx="10"/>
          </p:nvPr>
        </p:nvSpPr>
        <p:spPr>
          <a:xfrm>
            <a:off x="5318760" y="1341256"/>
            <a:ext cx="1554480" cy="485546"/>
          </a:xfrm>
        </p:spPr>
        <p:txBody>
          <a:bodyPr rtlCol="0"/>
          <a:lstStyle>
            <a:lvl1pPr algn="ctr">
              <a:defRPr lang="tr-TR" sz="1300" spc="0" baseline="0">
                <a:solidFill>
                  <a:srgbClr val="FFFFFF"/>
                </a:solidFill>
                <a:latin typeface="+mn-lt"/>
              </a:defRPr>
            </a:lvl1pPr>
          </a:lstStyle>
          <a:p>
            <a:pPr rtl="0"/>
            <a:fld id="{DD84720A-C79D-48C1-89FE-063BB6873ED2}" type="datetime1">
              <a:rPr lang="tr-TR" smtClean="0"/>
              <a:t>18.10.2022</a:t>
            </a:fld>
            <a:endParaRPr lang="tr-TR" dirty="0"/>
          </a:p>
        </p:txBody>
      </p:sp>
      <p:sp>
        <p:nvSpPr>
          <p:cNvPr id="21" name="Alt Bilgi Yer Tutucusu 20"/>
          <p:cNvSpPr>
            <a:spLocks noGrp="1"/>
          </p:cNvSpPr>
          <p:nvPr>
            <p:ph type="ftr" sz="quarter" idx="11"/>
          </p:nvPr>
        </p:nvSpPr>
        <p:spPr>
          <a:xfrm>
            <a:off x="1629100" y="5177408"/>
            <a:ext cx="5730295" cy="228600"/>
          </a:xfrm>
        </p:spPr>
        <p:txBody>
          <a:bodyPr rtlCol="0"/>
          <a:lstStyle>
            <a:lvl1pPr algn="l">
              <a:defRPr lang="tr-TR">
                <a:solidFill>
                  <a:schemeClr val="tx1">
                    <a:lumMod val="85000"/>
                    <a:lumOff val="15000"/>
                  </a:schemeClr>
                </a:solidFill>
              </a:defRPr>
            </a:lvl1pPr>
          </a:lstStyle>
          <a:p>
            <a:pPr rtl="0"/>
            <a:endParaRPr lang="tr-TR" dirty="0"/>
          </a:p>
        </p:txBody>
      </p:sp>
      <p:sp>
        <p:nvSpPr>
          <p:cNvPr id="22" name="Slayt Numarası Yer Tutucusu 21"/>
          <p:cNvSpPr>
            <a:spLocks noGrp="1"/>
          </p:cNvSpPr>
          <p:nvPr>
            <p:ph type="sldNum" sz="quarter" idx="12"/>
          </p:nvPr>
        </p:nvSpPr>
        <p:spPr>
          <a:xfrm>
            <a:off x="8606920" y="5177408"/>
            <a:ext cx="1955980" cy="22860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Resim Yazılı İçerik">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8458200" y="607392"/>
            <a:ext cx="3161963" cy="1645920"/>
          </a:xfrm>
        </p:spPr>
        <p:txBody>
          <a:bodyPr rtlCol="0" anchor="b">
            <a:noAutofit/>
          </a:bodyPr>
          <a:lstStyle>
            <a:lvl1pPr algn="l" defTabSz="914400" rtl="0" eaLnBrk="1" latinLnBrk="0" hangingPunct="1">
              <a:lnSpc>
                <a:spcPct val="100000"/>
              </a:lnSpc>
              <a:spcBef>
                <a:spcPct val="0"/>
              </a:spcBef>
              <a:buNone/>
              <a:defRPr lang="tr-TR" sz="4800" b="0" kern="1200" cap="none" spc="0" baseline="0" dirty="0">
                <a:solidFill>
                  <a:schemeClr val="bg1"/>
                </a:solidFill>
                <a:effectLst/>
                <a:latin typeface="+mj-lt"/>
                <a:ea typeface="+mn-ea"/>
                <a:cs typeface="+mn-cs"/>
              </a:defRPr>
            </a:lvl1pPr>
          </a:lstStyle>
          <a:p>
            <a:pPr rtl="0"/>
            <a:r>
              <a:rPr lang="tr-TR"/>
              <a:t>Asıl başlık stilini düzenlemek için tıklayın</a:t>
            </a:r>
            <a:endParaRPr lang="tr-TR" dirty="0"/>
          </a:p>
        </p:txBody>
      </p:sp>
      <p:sp>
        <p:nvSpPr>
          <p:cNvPr id="3" name="İçerik Yer Tutucusu 2"/>
          <p:cNvSpPr>
            <a:spLocks noGrp="1"/>
          </p:cNvSpPr>
          <p:nvPr>
            <p:ph idx="1"/>
          </p:nvPr>
        </p:nvSpPr>
        <p:spPr>
          <a:xfrm>
            <a:off x="685800" y="609600"/>
            <a:ext cx="6858000" cy="5334000"/>
          </a:xfrm>
        </p:spPr>
        <p:txBody>
          <a:bodyPr rtlCol="0"/>
          <a:lstStyle>
            <a:lvl1pPr>
              <a:defRPr lang="tr-TR" sz="19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Metin Yer Tutucusu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lang="tr-TR" sz="1800">
                <a:solidFill>
                  <a:schemeClr val="bg1">
                    <a:lumMod val="95000"/>
                  </a:schemeClr>
                </a:solidFill>
              </a:defRPr>
            </a:lvl1pPr>
            <a:lvl2pPr marL="457200" indent="0">
              <a:buNone/>
              <a:defRPr lang="tr-TR" sz="1200"/>
            </a:lvl2pPr>
            <a:lvl3pPr marL="914400" indent="0">
              <a:buNone/>
              <a:defRPr lang="tr-TR" sz="1000"/>
            </a:lvl3pPr>
            <a:lvl4pPr marL="1371600" indent="0">
              <a:buNone/>
              <a:defRPr lang="tr-TR" sz="900"/>
            </a:lvl4pPr>
            <a:lvl5pPr marL="1828800" indent="0">
              <a:buNone/>
              <a:defRPr lang="tr-TR" sz="900"/>
            </a:lvl5pPr>
            <a:lvl6pPr marL="2286000" indent="0">
              <a:buNone/>
              <a:defRPr lang="tr-TR" sz="900"/>
            </a:lvl6pPr>
            <a:lvl7pPr marL="2743200" indent="0">
              <a:buNone/>
              <a:defRPr lang="tr-TR" sz="900"/>
            </a:lvl7pPr>
            <a:lvl8pPr marL="3200400" indent="0">
              <a:buNone/>
              <a:defRPr lang="tr-TR" sz="900"/>
            </a:lvl8pPr>
            <a:lvl9pPr marL="3657600" indent="0">
              <a:buNone/>
              <a:defRPr lang="tr-TR" sz="900"/>
            </a:lvl9pPr>
          </a:lstStyle>
          <a:p>
            <a:pPr lvl="0" rtl="0"/>
            <a:r>
              <a:rPr lang="tr-TR"/>
              <a:t>Asıl metin stillerini düzenlemek için tıklayın</a:t>
            </a:r>
          </a:p>
        </p:txBody>
      </p:sp>
      <p:sp>
        <p:nvSpPr>
          <p:cNvPr id="8" name="Tarih Yer Tutucusu 7"/>
          <p:cNvSpPr>
            <a:spLocks noGrp="1"/>
          </p:cNvSpPr>
          <p:nvPr>
            <p:ph type="dt" sz="half" idx="10"/>
          </p:nvPr>
        </p:nvSpPr>
        <p:spPr>
          <a:xfrm>
            <a:off x="5588000" y="6035040"/>
            <a:ext cx="1955800" cy="365760"/>
          </a:xfrm>
        </p:spPr>
        <p:txBody>
          <a:bodyPr rtlCol="0"/>
          <a:lstStyle>
            <a:lvl1pPr>
              <a:defRPr lang="tr-TR">
                <a:solidFill>
                  <a:schemeClr val="tx1">
                    <a:lumMod val="85000"/>
                    <a:lumOff val="15000"/>
                  </a:schemeClr>
                </a:solidFill>
              </a:defRPr>
            </a:lvl1pPr>
          </a:lstStyle>
          <a:p>
            <a:pPr rtl="0"/>
            <a:fld id="{8B4F99C0-4D0B-4C3D-A111-E1BD366D11DE}" type="datetime1">
              <a:rPr lang="tr-TR" smtClean="0"/>
              <a:t>18.10.2022</a:t>
            </a:fld>
            <a:endParaRPr lang="tr-TR" dirty="0"/>
          </a:p>
        </p:txBody>
      </p:sp>
      <p:sp>
        <p:nvSpPr>
          <p:cNvPr id="9" name="Alt Bilgi Yer Tutucusu 8"/>
          <p:cNvSpPr>
            <a:spLocks noGrp="1"/>
          </p:cNvSpPr>
          <p:nvPr>
            <p:ph type="ftr" sz="quarter" idx="11"/>
          </p:nvPr>
        </p:nvSpPr>
        <p:spPr>
          <a:xfrm>
            <a:off x="685801" y="6035040"/>
            <a:ext cx="4584700" cy="365760"/>
          </a:xfrm>
        </p:spPr>
        <p:txBody>
          <a:bodyPr rtlCol="0"/>
          <a:lstStyle>
            <a:lvl1pPr algn="l">
              <a:defRPr lang="tr-TR"/>
            </a:lvl1pPr>
          </a:lstStyle>
          <a:p>
            <a:pPr rtl="0"/>
            <a:endParaRPr lang="tr-TR" dirty="0"/>
          </a:p>
        </p:txBody>
      </p:sp>
      <p:sp>
        <p:nvSpPr>
          <p:cNvPr id="11" name="Slayt Numarası Yer Tutucusu 10"/>
          <p:cNvSpPr>
            <a:spLocks noGrp="1"/>
          </p:cNvSpPr>
          <p:nvPr>
            <p:ph type="sldNum" sz="quarter" idx="12"/>
          </p:nvPr>
        </p:nvSpPr>
        <p:spPr>
          <a:xfrm>
            <a:off x="10396728" y="6035040"/>
            <a:ext cx="1223435" cy="36576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Resim Yazılı Resim">
    <p:spTree>
      <p:nvGrpSpPr>
        <p:cNvPr id="1" name=""/>
        <p:cNvGrpSpPr/>
        <p:nvPr/>
      </p:nvGrpSpPr>
      <p:grpSpPr>
        <a:xfrm>
          <a:off x="0" y="0"/>
          <a:ext cx="0" cy="0"/>
          <a:chOff x="0" y="0"/>
          <a:chExt cx="0" cy="0"/>
        </a:xfrm>
      </p:grpSpPr>
      <p:sp>
        <p:nvSpPr>
          <p:cNvPr id="25" name="Dikdörtgen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p>
        </p:txBody>
      </p:sp>
      <p:sp>
        <p:nvSpPr>
          <p:cNvPr id="24" name="Resim Yer Tutucusu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rtlCol="0">
            <a:noAutofit/>
          </a:bodyPr>
          <a:lstStyle>
            <a:lvl1pPr marL="0" indent="0" algn="ctr">
              <a:buNone/>
              <a:defRPr lang="tr-TR"/>
            </a:lvl1pPr>
          </a:lstStyle>
          <a:p>
            <a:pPr rtl="0"/>
            <a:r>
              <a:rPr lang="tr-TR" noProof="0"/>
              <a:t>Resim eklemek için simgeye tıklayın</a:t>
            </a:r>
          </a:p>
        </p:txBody>
      </p:sp>
      <p:sp>
        <p:nvSpPr>
          <p:cNvPr id="8" name="Tarih Yer Tutucusu 7"/>
          <p:cNvSpPr>
            <a:spLocks noGrp="1"/>
          </p:cNvSpPr>
          <p:nvPr>
            <p:ph type="dt" sz="half" idx="10"/>
          </p:nvPr>
        </p:nvSpPr>
        <p:spPr>
          <a:xfrm>
            <a:off x="5588000" y="6035040"/>
            <a:ext cx="1955800" cy="365760"/>
          </a:xfrm>
        </p:spPr>
        <p:txBody>
          <a:bodyPr rtlCol="0"/>
          <a:lstStyle>
            <a:lvl1pPr>
              <a:defRPr lang="tr-TR">
                <a:solidFill>
                  <a:schemeClr val="tx1">
                    <a:lumMod val="85000"/>
                    <a:lumOff val="15000"/>
                  </a:schemeClr>
                </a:solidFill>
              </a:defRPr>
            </a:lvl1pPr>
          </a:lstStyle>
          <a:p>
            <a:pPr rtl="0"/>
            <a:fld id="{FD5726B9-0F58-4AB1-BEB5-744631E4C68E}" type="datetime1">
              <a:rPr lang="tr-TR" noProof="0" smtClean="0"/>
              <a:t>18.10.2022</a:t>
            </a:fld>
            <a:endParaRPr lang="tr-TR" noProof="0" dirty="0"/>
          </a:p>
        </p:txBody>
      </p:sp>
      <p:sp>
        <p:nvSpPr>
          <p:cNvPr id="9" name="Alt Bilgi Yer Tutucusu 8"/>
          <p:cNvSpPr>
            <a:spLocks noGrp="1"/>
          </p:cNvSpPr>
          <p:nvPr>
            <p:ph type="ftr" sz="quarter" idx="11"/>
          </p:nvPr>
        </p:nvSpPr>
        <p:spPr>
          <a:xfrm>
            <a:off x="685801" y="6035040"/>
            <a:ext cx="4584700" cy="365760"/>
          </a:xfrm>
        </p:spPr>
        <p:txBody>
          <a:bodyPr rtlCol="0"/>
          <a:lstStyle>
            <a:lvl1pPr algn="l">
              <a:defRPr lang="tr-TR"/>
            </a:lvl1pPr>
          </a:lstStyle>
          <a:p>
            <a:pPr rtl="0"/>
            <a:endParaRPr lang="tr-TR" noProof="0" dirty="0"/>
          </a:p>
        </p:txBody>
      </p:sp>
      <p:sp>
        <p:nvSpPr>
          <p:cNvPr id="11" name="Slayt Numarası Yer Tutucusu 10"/>
          <p:cNvSpPr>
            <a:spLocks noGrp="1"/>
          </p:cNvSpPr>
          <p:nvPr>
            <p:ph type="sldNum" sz="quarter" idx="12"/>
          </p:nvPr>
        </p:nvSpPr>
        <p:spPr>
          <a:xfrm>
            <a:off x="10396728" y="6035040"/>
            <a:ext cx="1223435" cy="365760"/>
          </a:xfrm>
        </p:spPr>
        <p:txBody>
          <a:bodyPr rtlCol="0"/>
          <a:lstStyle>
            <a:lvl1pPr>
              <a:defRPr lang="tr-TR">
                <a:solidFill>
                  <a:schemeClr val="tx1">
                    <a:lumMod val="85000"/>
                    <a:lumOff val="15000"/>
                  </a:schemeClr>
                </a:solidFill>
              </a:defRPr>
            </a:lvl1pPr>
          </a:lstStyle>
          <a:p>
            <a:pPr rtl="0"/>
            <a:fld id="{34B7E4EF-A1BD-40F4-AB7B-04F084DD991D}" type="slidenum">
              <a:rPr lang="tr-TR" noProof="0" smtClean="0"/>
              <a:t>‹#›</a:t>
            </a:fld>
            <a:endParaRPr lang="tr-TR" noProof="0" dirty="0"/>
          </a:p>
        </p:txBody>
      </p:sp>
      <p:sp>
        <p:nvSpPr>
          <p:cNvPr id="22" name="İçerik Yer Tutucusu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lang="tr-TR">
                <a:solidFill>
                  <a:schemeClr val="bg1"/>
                </a:solidFill>
              </a:defRPr>
            </a:lvl1pPr>
          </a:lstStyle>
          <a:p>
            <a:pPr lvl="0" rtl="0"/>
            <a:r>
              <a:rPr lang="tr-TR" noProof="0"/>
              <a:t>Asıl metin stillerini düzenlemek için tıklayın</a:t>
            </a:r>
          </a:p>
        </p:txBody>
      </p:sp>
      <p:sp>
        <p:nvSpPr>
          <p:cNvPr id="23" name="Dikdörtgen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dirty="0"/>
          </a:p>
        </p:txBody>
      </p:sp>
      <p:sp>
        <p:nvSpPr>
          <p:cNvPr id="2" name="Başlık 1"/>
          <p:cNvSpPr>
            <a:spLocks noGrp="1"/>
          </p:cNvSpPr>
          <p:nvPr>
            <p:ph type="title"/>
          </p:nvPr>
        </p:nvSpPr>
        <p:spPr>
          <a:xfrm>
            <a:off x="1357950" y="1352804"/>
            <a:ext cx="4633415" cy="1333641"/>
          </a:xfrm>
        </p:spPr>
        <p:txBody>
          <a:bodyPr rtlCol="0" anchor="b">
            <a:normAutofit/>
          </a:bodyPr>
          <a:lstStyle>
            <a:lvl1pPr algn="l" defTabSz="914400" rtl="0" eaLnBrk="1" latinLnBrk="0" hangingPunct="1">
              <a:lnSpc>
                <a:spcPct val="100000"/>
              </a:lnSpc>
              <a:spcBef>
                <a:spcPct val="0"/>
              </a:spcBef>
              <a:buNone/>
              <a:defRPr lang="tr-TR" sz="4800" b="0" kern="1200" cap="none" spc="0" baseline="0" dirty="0">
                <a:solidFill>
                  <a:schemeClr val="bg1"/>
                </a:solidFill>
                <a:effectLst/>
                <a:latin typeface="+mj-lt"/>
                <a:ea typeface="+mn-ea"/>
                <a:cs typeface="+mn-cs"/>
              </a:defRPr>
            </a:lvl1pPr>
          </a:lstStyle>
          <a:p>
            <a:pPr rtl="0"/>
            <a:r>
              <a:rPr lang="tr-TR" noProof="0"/>
              <a:t>Asıl başlık stilini düzenlemek için tıklayın</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Resim Yazılı Resim">
    <p:spTree>
      <p:nvGrpSpPr>
        <p:cNvPr id="1" name=""/>
        <p:cNvGrpSpPr/>
        <p:nvPr/>
      </p:nvGrpSpPr>
      <p:grpSpPr>
        <a:xfrm>
          <a:off x="0" y="0"/>
          <a:ext cx="0" cy="0"/>
          <a:chOff x="0" y="0"/>
          <a:chExt cx="0" cy="0"/>
        </a:xfrm>
      </p:grpSpPr>
      <p:sp>
        <p:nvSpPr>
          <p:cNvPr id="11" name="Dikdörtgen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sim Yer Tutucusu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lang="tr-TR" sz="3200"/>
            </a:lvl1pPr>
            <a:lvl2pPr marL="457200" indent="0">
              <a:buNone/>
              <a:defRPr lang="tr-TR" sz="2800"/>
            </a:lvl2pPr>
            <a:lvl3pPr marL="914400" indent="0">
              <a:buNone/>
              <a:defRPr lang="tr-TR" sz="2400"/>
            </a:lvl3pPr>
            <a:lvl4pPr marL="1371600" indent="0">
              <a:buNone/>
              <a:defRPr lang="tr-TR" sz="2000"/>
            </a:lvl4pPr>
            <a:lvl5pPr marL="1828800" indent="0">
              <a:buNone/>
              <a:defRPr lang="tr-TR" sz="2000"/>
            </a:lvl5pPr>
            <a:lvl6pPr marL="2286000" indent="0">
              <a:buNone/>
              <a:defRPr lang="tr-TR" sz="2000"/>
            </a:lvl6pPr>
            <a:lvl7pPr marL="2743200" indent="0">
              <a:buNone/>
              <a:defRPr lang="tr-TR" sz="2000"/>
            </a:lvl7pPr>
            <a:lvl8pPr marL="3200400" indent="0">
              <a:buNone/>
              <a:defRPr lang="tr-TR" sz="2000"/>
            </a:lvl8pPr>
            <a:lvl9pPr marL="3657600" indent="0">
              <a:buNone/>
              <a:defRPr lang="tr-TR" sz="2000"/>
            </a:lvl9pPr>
          </a:lstStyle>
          <a:p>
            <a:pPr rtl="0"/>
            <a:r>
              <a:rPr lang="tr-TR"/>
              <a:t>Resim eklemek için simgeye tıklayın</a:t>
            </a:r>
          </a:p>
        </p:txBody>
      </p:sp>
      <p:sp>
        <p:nvSpPr>
          <p:cNvPr id="5" name="Tarih Yer Tutucusu 4"/>
          <p:cNvSpPr>
            <a:spLocks noGrp="1"/>
          </p:cNvSpPr>
          <p:nvPr>
            <p:ph type="dt" sz="half" idx="10"/>
          </p:nvPr>
        </p:nvSpPr>
        <p:spPr>
          <a:xfrm>
            <a:off x="5662337" y="6035040"/>
            <a:ext cx="2071963" cy="365760"/>
          </a:xfrm>
        </p:spPr>
        <p:txBody>
          <a:bodyPr rtlCol="0"/>
          <a:lstStyle>
            <a:lvl1pPr>
              <a:defRPr lang="tr-TR" b="1">
                <a:solidFill>
                  <a:srgbClr val="FFFFFF"/>
                </a:solidFill>
                <a:effectLst>
                  <a:outerShdw blurRad="19050" dist="6350" dir="2700000" algn="tl" rotWithShape="0">
                    <a:prstClr val="black">
                      <a:alpha val="40000"/>
                    </a:prstClr>
                  </a:outerShdw>
                </a:effectLst>
              </a:defRPr>
            </a:lvl1pPr>
          </a:lstStyle>
          <a:p>
            <a:pPr rtl="0"/>
            <a:fld id="{40C568FD-600F-41E9-9094-A9CD426A149C}" type="datetime1">
              <a:rPr lang="tr-TR" smtClean="0"/>
              <a:t>18.10.2022</a:t>
            </a:fld>
            <a:endParaRPr lang="tr-TR" dirty="0"/>
          </a:p>
        </p:txBody>
      </p:sp>
      <p:sp>
        <p:nvSpPr>
          <p:cNvPr id="6" name="Alt Bilgi Yer Tutucusu 5"/>
          <p:cNvSpPr>
            <a:spLocks noGrp="1"/>
          </p:cNvSpPr>
          <p:nvPr>
            <p:ph type="ftr" sz="quarter" idx="11"/>
          </p:nvPr>
        </p:nvSpPr>
        <p:spPr>
          <a:xfrm>
            <a:off x="612648" y="6035040"/>
            <a:ext cx="4588002" cy="365760"/>
          </a:xfrm>
        </p:spPr>
        <p:txBody>
          <a:bodyPr rtlCol="0"/>
          <a:lstStyle>
            <a:lvl1pPr marL="0" algn="r" defTabSz="914400" rtl="0" eaLnBrk="1" latinLnBrk="0" hangingPunct="1">
              <a:defRPr lang="tr-TR"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tr-TR" dirty="0"/>
          </a:p>
        </p:txBody>
      </p:sp>
      <p:sp>
        <p:nvSpPr>
          <p:cNvPr id="7" name="Slayt Numarası Yer Tutucusu 6"/>
          <p:cNvSpPr>
            <a:spLocks noGrp="1"/>
          </p:cNvSpPr>
          <p:nvPr>
            <p:ph type="sldNum" sz="quarter" idx="12"/>
          </p:nvPr>
        </p:nvSpPr>
        <p:spPr>
          <a:xfrm>
            <a:off x="10396728" y="6035040"/>
            <a:ext cx="1225296" cy="365760"/>
          </a:xfrm>
        </p:spPr>
        <p:txBody>
          <a:bodyPr rtlCol="0"/>
          <a:lstStyle>
            <a:defPPr>
              <a:defRPr lang="tr-TR"/>
            </a:defPPr>
          </a:lstStyle>
          <a:p>
            <a:pPr rtl="0"/>
            <a:fld id="{34B7E4EF-A1BD-40F4-AB7B-04F084DD991D}" type="slidenum">
              <a:rPr lang="tr-TR" smtClean="0"/>
              <a:t>‹#›</a:t>
            </a:fld>
            <a:endParaRPr lang="tr-TR" dirty="0"/>
          </a:p>
        </p:txBody>
      </p:sp>
      <p:sp>
        <p:nvSpPr>
          <p:cNvPr id="12" name="Dikdörtgen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8477250" y="603504"/>
            <a:ext cx="3144774" cy="1645920"/>
          </a:xfrm>
        </p:spPr>
        <p:txBody>
          <a:bodyPr rtlCol="0" anchor="b">
            <a:noAutofit/>
          </a:bodyPr>
          <a:lstStyle>
            <a:lvl1pPr algn="l">
              <a:lnSpc>
                <a:spcPct val="100000"/>
              </a:lnSpc>
              <a:defRPr lang="tr-TR" sz="3200" b="0">
                <a:solidFill>
                  <a:schemeClr val="tx1"/>
                </a:solidFill>
                <a:latin typeface="+mj-lt"/>
              </a:defRPr>
            </a:lvl1pPr>
          </a:lstStyle>
          <a:p>
            <a:pPr rtl="0"/>
            <a:r>
              <a:rPr lang="tr-TR"/>
              <a:t>Asıl başlık stilini düzenlemek için tıklayın</a:t>
            </a:r>
            <a:endParaRPr lang="tr-TR" dirty="0"/>
          </a:p>
        </p:txBody>
      </p:sp>
      <p:sp>
        <p:nvSpPr>
          <p:cNvPr id="4" name="Metin Yer Tutucusu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lang="tr-TR" sz="1800">
                <a:solidFill>
                  <a:schemeClr val="tx1"/>
                </a:solidFill>
              </a:defRPr>
            </a:lvl1pPr>
            <a:lvl2pPr marL="457200" indent="0">
              <a:buNone/>
              <a:defRPr lang="tr-TR" sz="1200"/>
            </a:lvl2pPr>
            <a:lvl3pPr marL="914400" indent="0">
              <a:buNone/>
              <a:defRPr lang="tr-TR" sz="1000"/>
            </a:lvl3pPr>
            <a:lvl4pPr marL="1371600" indent="0">
              <a:buNone/>
              <a:defRPr lang="tr-TR" sz="900"/>
            </a:lvl4pPr>
            <a:lvl5pPr marL="1828800" indent="0">
              <a:buNone/>
              <a:defRPr lang="tr-TR" sz="900"/>
            </a:lvl5pPr>
            <a:lvl6pPr marL="2286000" indent="0">
              <a:buNone/>
              <a:defRPr lang="tr-TR" sz="900"/>
            </a:lvl6pPr>
            <a:lvl7pPr marL="2743200" indent="0">
              <a:buNone/>
              <a:defRPr lang="tr-TR" sz="900"/>
            </a:lvl7pPr>
            <a:lvl8pPr marL="3200400" indent="0">
              <a:buNone/>
              <a:defRPr lang="tr-TR" sz="900"/>
            </a:lvl8pPr>
            <a:lvl9pPr marL="3657600" indent="0">
              <a:buNone/>
              <a:defRPr lang="tr-TR" sz="900"/>
            </a:lvl9pPr>
          </a:lstStyle>
          <a:p>
            <a:pPr lvl="0" rtl="0"/>
            <a:r>
              <a:rPr lang="tr-TR"/>
              <a:t>Asıl metin stillerini düzenlemek için tıklayın</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İçerik Yer Tutucusu 2"/>
          <p:cNvSpPr>
            <a:spLocks noGrp="1"/>
          </p:cNvSpPr>
          <p:nvPr>
            <p:ph idx="1"/>
          </p:nvPr>
        </p:nvSpPr>
        <p:spPr/>
        <p:txBody>
          <a:bodyPr rtlCol="0"/>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Tarih Yer Tutucusu 3"/>
          <p:cNvSpPr>
            <a:spLocks noGrp="1"/>
          </p:cNvSpPr>
          <p:nvPr>
            <p:ph type="dt" sz="half" idx="10"/>
          </p:nvPr>
        </p:nvSpPr>
        <p:spPr/>
        <p:txBody>
          <a:bodyPr rtlCol="0"/>
          <a:lstStyle>
            <a:defPPr>
              <a:defRPr lang="tr-TR"/>
            </a:defPPr>
          </a:lstStyle>
          <a:p>
            <a:pPr rtl="0"/>
            <a:fld id="{25938B12-2BE8-452D-A296-548155760576}" type="datetime1">
              <a:rPr lang="tr-TR" smtClean="0"/>
              <a:t>18.10.2022</a:t>
            </a:fld>
            <a:endParaRPr lang="tr-TR" dirty="0"/>
          </a:p>
        </p:txBody>
      </p:sp>
      <p:sp>
        <p:nvSpPr>
          <p:cNvPr id="5" name="Alt Bilgi Yer Tutucusu 4"/>
          <p:cNvSpPr>
            <a:spLocks noGrp="1"/>
          </p:cNvSpPr>
          <p:nvPr>
            <p:ph type="ftr" sz="quarter" idx="11"/>
          </p:nvPr>
        </p:nvSpPr>
        <p:spPr/>
        <p:txBody>
          <a:bodyPr rtlCol="0"/>
          <a:lstStyle>
            <a:defPPr>
              <a:defRPr lang="tr-TR"/>
            </a:defPPr>
          </a:lstStyle>
          <a:p>
            <a:pPr rtl="0"/>
            <a:endParaRPr lang="tr-TR" dirty="0"/>
          </a:p>
        </p:txBody>
      </p:sp>
      <p:sp>
        <p:nvSpPr>
          <p:cNvPr id="6" name="Slayt Numarası Yer Tutucusu 5"/>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15" name="Dikdörtgen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useBgFill="1">
        <p:nvSpPr>
          <p:cNvPr id="23" name="Dikdörtgen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Dikdörtgen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Dikdörtgen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629156" y="2275165"/>
            <a:ext cx="8933688" cy="2406895"/>
          </a:xfrm>
        </p:spPr>
        <p:txBody>
          <a:bodyPr rtlCol="0" anchor="ctr">
            <a:normAutofit/>
          </a:bodyPr>
          <a:lstStyle>
            <a:lvl1pPr algn="ctr">
              <a:lnSpc>
                <a:spcPct val="83000"/>
              </a:lnSpc>
              <a:defRPr lang="tr-TR" sz="6800" kern="1200" cap="all" spc="-100" baseline="0" dirty="0">
                <a:solidFill>
                  <a:schemeClr val="tx1">
                    <a:lumMod val="85000"/>
                    <a:lumOff val="15000"/>
                  </a:schemeClr>
                </a:solidFill>
                <a:effectLst/>
                <a:latin typeface="+mj-lt"/>
                <a:ea typeface="+mn-ea"/>
                <a:cs typeface="+mn-cs"/>
              </a:defRPr>
            </a:lvl1pPr>
          </a:lstStyle>
          <a:p>
            <a:pPr rtl="0"/>
            <a:r>
              <a:rPr lang="tr-TR"/>
              <a:t>Asıl başlık stilini düzenlemek için tıklayın</a:t>
            </a:r>
            <a:endParaRPr lang="tr-TR" dirty="0"/>
          </a:p>
        </p:txBody>
      </p:sp>
      <p:grpSp>
        <p:nvGrpSpPr>
          <p:cNvPr id="16" name="Gr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Düz Bağlayıcı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Metin Yer Tutucusu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lang="tr-TR" sz="1800">
                <a:solidFill>
                  <a:schemeClr val="tx1">
                    <a:lumMod val="95000"/>
                    <a:lumOff val="5000"/>
                  </a:schemeClr>
                </a:solidFill>
                <a:effectLst/>
              </a:defRPr>
            </a:lvl1pPr>
            <a:lvl2pPr marL="457200" indent="0">
              <a:buNone/>
              <a:defRPr lang="tr-TR" sz="1600">
                <a:solidFill>
                  <a:schemeClr val="tx1">
                    <a:tint val="75000"/>
                  </a:schemeClr>
                </a:solidFill>
              </a:defRPr>
            </a:lvl2pPr>
            <a:lvl3pPr marL="914400" indent="0">
              <a:buNone/>
              <a:defRPr lang="tr-TR" sz="1600">
                <a:solidFill>
                  <a:schemeClr val="tx1">
                    <a:tint val="75000"/>
                  </a:schemeClr>
                </a:solidFill>
              </a:defRPr>
            </a:lvl3pPr>
            <a:lvl4pPr marL="1371600" indent="0">
              <a:buNone/>
              <a:defRPr lang="tr-TR" sz="1400">
                <a:solidFill>
                  <a:schemeClr val="tx1">
                    <a:tint val="75000"/>
                  </a:schemeClr>
                </a:solidFill>
              </a:defRPr>
            </a:lvl4pPr>
            <a:lvl5pPr marL="1828800" indent="0">
              <a:buNone/>
              <a:defRPr lang="tr-TR" sz="1400">
                <a:solidFill>
                  <a:schemeClr val="tx1">
                    <a:tint val="75000"/>
                  </a:schemeClr>
                </a:solidFill>
              </a:defRPr>
            </a:lvl5pPr>
            <a:lvl6pPr marL="2286000" indent="0">
              <a:buNone/>
              <a:defRPr lang="tr-TR" sz="1400">
                <a:solidFill>
                  <a:schemeClr val="tx1">
                    <a:tint val="75000"/>
                  </a:schemeClr>
                </a:solidFill>
              </a:defRPr>
            </a:lvl6pPr>
            <a:lvl7pPr marL="2743200" indent="0">
              <a:buNone/>
              <a:defRPr lang="tr-TR" sz="1400">
                <a:solidFill>
                  <a:schemeClr val="tx1">
                    <a:tint val="75000"/>
                  </a:schemeClr>
                </a:solidFill>
              </a:defRPr>
            </a:lvl7pPr>
            <a:lvl8pPr marL="3200400" indent="0">
              <a:buNone/>
              <a:defRPr lang="tr-TR" sz="1400">
                <a:solidFill>
                  <a:schemeClr val="tx1">
                    <a:tint val="75000"/>
                  </a:schemeClr>
                </a:solidFill>
              </a:defRPr>
            </a:lvl8pPr>
            <a:lvl9pPr marL="3657600" indent="0">
              <a:buNone/>
              <a:defRPr lang="tr-TR" sz="1400">
                <a:solidFill>
                  <a:schemeClr val="tx1">
                    <a:tint val="75000"/>
                  </a:schemeClr>
                </a:solidFill>
              </a:defRPr>
            </a:lvl9pPr>
          </a:lstStyle>
          <a:p>
            <a:pPr lvl="0" rtl="0"/>
            <a:r>
              <a:rPr lang="tr-TR"/>
              <a:t>Asıl metin stillerini düzenlemek için tıklayın</a:t>
            </a:r>
          </a:p>
        </p:txBody>
      </p:sp>
      <p:sp>
        <p:nvSpPr>
          <p:cNvPr id="4" name="Tarih Yer Tutucusu 3"/>
          <p:cNvSpPr>
            <a:spLocks noGrp="1"/>
          </p:cNvSpPr>
          <p:nvPr>
            <p:ph type="dt" sz="half" idx="10"/>
          </p:nvPr>
        </p:nvSpPr>
        <p:spPr>
          <a:xfrm>
            <a:off x="5318760" y="1344502"/>
            <a:ext cx="1554480" cy="498781"/>
          </a:xfrm>
        </p:spPr>
        <p:txBody>
          <a:bodyPr rtlCol="0"/>
          <a:lstStyle>
            <a:lvl1pPr algn="ctr">
              <a:defRPr lang="tr-TR" sz="1300" kern="1200" spc="0" baseline="0">
                <a:solidFill>
                  <a:srgbClr val="FFFFFF"/>
                </a:solidFill>
                <a:latin typeface="+mn-lt"/>
                <a:ea typeface="+mn-ea"/>
                <a:cs typeface="+mn-cs"/>
              </a:defRPr>
            </a:lvl1pPr>
          </a:lstStyle>
          <a:p>
            <a:pPr rtl="0"/>
            <a:fld id="{1DD85BB3-DDBC-48AD-A000-175B3AD107E5}" type="datetime1">
              <a:rPr lang="tr-TR" smtClean="0"/>
              <a:t>18.10.2022</a:t>
            </a:fld>
            <a:endParaRPr lang="tr-TR" dirty="0"/>
          </a:p>
        </p:txBody>
      </p:sp>
      <p:sp>
        <p:nvSpPr>
          <p:cNvPr id="5" name="Alt Bilgi Yer Tutucusu 4"/>
          <p:cNvSpPr>
            <a:spLocks noGrp="1"/>
          </p:cNvSpPr>
          <p:nvPr>
            <p:ph type="ftr" sz="quarter" idx="11"/>
          </p:nvPr>
        </p:nvSpPr>
        <p:spPr>
          <a:xfrm>
            <a:off x="1629157" y="5177408"/>
            <a:ext cx="5660134" cy="228600"/>
          </a:xfrm>
        </p:spPr>
        <p:txBody>
          <a:bodyPr rtlCol="0"/>
          <a:lstStyle>
            <a:lvl1pPr algn="l">
              <a:defRPr lang="tr-TR">
                <a:solidFill>
                  <a:schemeClr val="tx1">
                    <a:lumMod val="85000"/>
                    <a:lumOff val="15000"/>
                  </a:schemeClr>
                </a:solidFill>
              </a:defRPr>
            </a:lvl1pPr>
          </a:lstStyle>
          <a:p>
            <a:pPr rtl="0"/>
            <a:endParaRPr lang="tr-TR" dirty="0"/>
          </a:p>
        </p:txBody>
      </p:sp>
      <p:sp>
        <p:nvSpPr>
          <p:cNvPr id="6" name="Slayt Numarası Yer Tutucusu 5"/>
          <p:cNvSpPr>
            <a:spLocks noGrp="1"/>
          </p:cNvSpPr>
          <p:nvPr>
            <p:ph type="sldNum" sz="quarter" idx="12"/>
          </p:nvPr>
        </p:nvSpPr>
        <p:spPr>
          <a:xfrm>
            <a:off x="8604504" y="5177408"/>
            <a:ext cx="1958339" cy="22860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Başlık 7"/>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İçerik Yer Tutucusu 2"/>
          <p:cNvSpPr>
            <a:spLocks noGrp="1"/>
          </p:cNvSpPr>
          <p:nvPr>
            <p:ph sz="half" idx="1"/>
          </p:nvPr>
        </p:nvSpPr>
        <p:spPr>
          <a:xfrm>
            <a:off x="1066800" y="2103120"/>
            <a:ext cx="4663440" cy="3749040"/>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İçerik Yer Tutucusu 3"/>
          <p:cNvSpPr>
            <a:spLocks noGrp="1"/>
          </p:cNvSpPr>
          <p:nvPr>
            <p:ph sz="half" idx="2"/>
          </p:nvPr>
        </p:nvSpPr>
        <p:spPr>
          <a:xfrm>
            <a:off x="6461760" y="2103120"/>
            <a:ext cx="4663440" cy="3749040"/>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Tarih Yer Tutucusu 4"/>
          <p:cNvSpPr>
            <a:spLocks noGrp="1"/>
          </p:cNvSpPr>
          <p:nvPr>
            <p:ph type="dt" sz="half" idx="10"/>
          </p:nvPr>
        </p:nvSpPr>
        <p:spPr/>
        <p:txBody>
          <a:bodyPr rtlCol="0"/>
          <a:lstStyle>
            <a:defPPr>
              <a:defRPr lang="tr-TR"/>
            </a:defPPr>
          </a:lstStyle>
          <a:p>
            <a:pPr rtl="0"/>
            <a:fld id="{149F4DFA-243E-430E-9A68-147618C1E1F1}" type="datetime1">
              <a:rPr lang="tr-TR" smtClean="0"/>
              <a:t>18.10.2022</a:t>
            </a:fld>
            <a:endParaRPr lang="tr-TR" dirty="0"/>
          </a:p>
        </p:txBody>
      </p:sp>
      <p:sp>
        <p:nvSpPr>
          <p:cNvPr id="6" name="Alt Bilgi Yer Tutucusu 5"/>
          <p:cNvSpPr>
            <a:spLocks noGrp="1"/>
          </p:cNvSpPr>
          <p:nvPr>
            <p:ph type="ftr" sz="quarter" idx="11"/>
          </p:nvPr>
        </p:nvSpPr>
        <p:spPr/>
        <p:txBody>
          <a:bodyPr rtlCol="0"/>
          <a:lstStyle>
            <a:defPPr>
              <a:defRPr lang="tr-TR"/>
            </a:defPPr>
          </a:lstStyle>
          <a:p>
            <a:pPr rtl="0"/>
            <a:endParaRPr lang="tr-TR" dirty="0"/>
          </a:p>
        </p:txBody>
      </p:sp>
      <p:sp>
        <p:nvSpPr>
          <p:cNvPr id="7" name="Slayt Numarası Yer Tutucusu 6"/>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Üç İçerik">
    <p:spTree>
      <p:nvGrpSpPr>
        <p:cNvPr id="1" name=""/>
        <p:cNvGrpSpPr/>
        <p:nvPr/>
      </p:nvGrpSpPr>
      <p:grpSpPr>
        <a:xfrm>
          <a:off x="0" y="0"/>
          <a:ext cx="0" cy="0"/>
          <a:chOff x="0" y="0"/>
          <a:chExt cx="0" cy="0"/>
        </a:xfrm>
      </p:grpSpPr>
      <p:sp>
        <p:nvSpPr>
          <p:cNvPr id="12" name="Resim Yer Tutucusu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rtlCol="0" anchor="ctr" anchorCtr="0"/>
          <a:lstStyle>
            <a:lvl1pPr marL="0" indent="0" algn="ctr">
              <a:buNone/>
              <a:defRPr lang="tr-TR"/>
            </a:lvl1pPr>
          </a:lstStyle>
          <a:p>
            <a:pPr rtl="0"/>
            <a:r>
              <a:rPr lang="tr-TR"/>
              <a:t>Resim eklemek için simgeye tıklayın</a:t>
            </a:r>
          </a:p>
        </p:txBody>
      </p:sp>
      <p:sp>
        <p:nvSpPr>
          <p:cNvPr id="10" name="Resim Yer Tutucusu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rtlCol="0" anchor="ctr" anchorCtr="0"/>
          <a:lstStyle>
            <a:lvl1pPr marL="0" indent="0" algn="ctr">
              <a:buNone/>
              <a:defRPr lang="tr-TR"/>
            </a:lvl1pPr>
          </a:lstStyle>
          <a:p>
            <a:pPr rtl="0"/>
            <a:r>
              <a:rPr lang="tr-TR"/>
              <a:t>Resim eklemek için simgeye tıklayın</a:t>
            </a:r>
            <a:endParaRPr lang="tr-TR" dirty="0"/>
          </a:p>
        </p:txBody>
      </p:sp>
      <p:sp>
        <p:nvSpPr>
          <p:cNvPr id="8" name="Başlık 7"/>
          <p:cNvSpPr>
            <a:spLocks noGrp="1"/>
          </p:cNvSpPr>
          <p:nvPr>
            <p:ph type="title"/>
          </p:nvPr>
        </p:nvSpPr>
        <p:spPr/>
        <p:txBody>
          <a:bodyPr rtlCol="0"/>
          <a:lstStyle>
            <a:lvl1pPr>
              <a:defRPr lang="tr-TR">
                <a:solidFill>
                  <a:schemeClr val="bg2">
                    <a:lumMod val="50000"/>
                  </a:schemeClr>
                </a:solidFill>
              </a:defRPr>
            </a:lvl1pPr>
          </a:lstStyle>
          <a:p>
            <a:pPr rtl="0"/>
            <a:r>
              <a:rPr lang="tr-TR"/>
              <a:t>Asıl başlık stilini düzenlemek için tıklayın</a:t>
            </a:r>
            <a:endParaRPr lang="tr-TR" dirty="0"/>
          </a:p>
        </p:txBody>
      </p:sp>
      <p:sp>
        <p:nvSpPr>
          <p:cNvPr id="4" name="İçerik Yer Tutucusu 3"/>
          <p:cNvSpPr>
            <a:spLocks noGrp="1"/>
          </p:cNvSpPr>
          <p:nvPr>
            <p:ph sz="half" idx="2"/>
          </p:nvPr>
        </p:nvSpPr>
        <p:spPr>
          <a:xfrm>
            <a:off x="6461760" y="2103120"/>
            <a:ext cx="4663440" cy="3749040"/>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Tarih Yer Tutucusu 4"/>
          <p:cNvSpPr>
            <a:spLocks noGrp="1"/>
          </p:cNvSpPr>
          <p:nvPr>
            <p:ph type="dt" sz="half" idx="10"/>
          </p:nvPr>
        </p:nvSpPr>
        <p:spPr/>
        <p:txBody>
          <a:bodyPr rtlCol="0"/>
          <a:lstStyle>
            <a:defPPr>
              <a:defRPr lang="tr-TR"/>
            </a:defPPr>
          </a:lstStyle>
          <a:p>
            <a:pPr rtl="0"/>
            <a:fld id="{150324D1-2AEC-4CF2-AFD0-D66467AB2794}" type="datetime1">
              <a:rPr lang="tr-TR" smtClean="0"/>
              <a:t>18.10.2022</a:t>
            </a:fld>
            <a:endParaRPr lang="tr-TR" dirty="0"/>
          </a:p>
        </p:txBody>
      </p:sp>
      <p:sp>
        <p:nvSpPr>
          <p:cNvPr id="6" name="Alt Bilgi Yer Tutucusu 5"/>
          <p:cNvSpPr>
            <a:spLocks noGrp="1"/>
          </p:cNvSpPr>
          <p:nvPr>
            <p:ph type="ftr" sz="quarter" idx="11"/>
          </p:nvPr>
        </p:nvSpPr>
        <p:spPr/>
        <p:txBody>
          <a:bodyPr rtlCol="0"/>
          <a:lstStyle>
            <a:defPPr>
              <a:defRPr lang="tr-TR"/>
            </a:defPPr>
          </a:lstStyle>
          <a:p>
            <a:pPr rtl="0"/>
            <a:endParaRPr lang="tr-TR" dirty="0"/>
          </a:p>
        </p:txBody>
      </p:sp>
      <p:sp>
        <p:nvSpPr>
          <p:cNvPr id="7" name="Slayt Numarası Yer Tutucusu 6"/>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Metin Yer Tutucusu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lang="tr-TR" sz="1900" b="1" i="0">
                <a:solidFill>
                  <a:schemeClr val="tx1"/>
                </a:solidFill>
                <a:latin typeface="+mn-lt"/>
              </a:defRPr>
            </a:lvl1pPr>
            <a:lvl2pPr marL="457200" indent="0">
              <a:buNone/>
              <a:defRPr lang="tr-TR" sz="18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4" name="İçerik Yer Tutucusu 3"/>
          <p:cNvSpPr>
            <a:spLocks noGrp="1"/>
          </p:cNvSpPr>
          <p:nvPr>
            <p:ph sz="half" idx="2"/>
          </p:nvPr>
        </p:nvSpPr>
        <p:spPr>
          <a:xfrm>
            <a:off x="1069848" y="2792472"/>
            <a:ext cx="4663440" cy="3163825"/>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Metin Yer Tutucusu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lang="tr-TR" sz="1900" b="1">
                <a:solidFill>
                  <a:schemeClr val="tx1"/>
                </a:solidFill>
              </a:defRPr>
            </a:lvl1pPr>
            <a:lvl2pPr marL="457200" indent="0">
              <a:buNone/>
              <a:defRPr lang="tr-TR" sz="18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6" name="İçerik Yer Tutucusu 5"/>
          <p:cNvSpPr>
            <a:spLocks noGrp="1"/>
          </p:cNvSpPr>
          <p:nvPr>
            <p:ph sz="quarter" idx="4"/>
          </p:nvPr>
        </p:nvSpPr>
        <p:spPr>
          <a:xfrm>
            <a:off x="6458712" y="2792471"/>
            <a:ext cx="4663440" cy="3164509"/>
          </a:xfrm>
        </p:spPr>
        <p:txBody>
          <a:bodyPr rtlCol="0"/>
          <a:lstStyle>
            <a:lvl1pPr>
              <a:defRPr lang="tr-TR" sz="18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7" name="Tarih Yer Tutucusu 6"/>
          <p:cNvSpPr>
            <a:spLocks noGrp="1"/>
          </p:cNvSpPr>
          <p:nvPr>
            <p:ph type="dt" sz="half" idx="10"/>
          </p:nvPr>
        </p:nvSpPr>
        <p:spPr/>
        <p:txBody>
          <a:bodyPr rtlCol="0"/>
          <a:lstStyle>
            <a:defPPr>
              <a:defRPr lang="tr-TR"/>
            </a:defPPr>
          </a:lstStyle>
          <a:p>
            <a:pPr rtl="0"/>
            <a:fld id="{8F24369F-26DE-4F52-B45E-87E07EAA30CA}" type="datetime1">
              <a:rPr lang="tr-TR" smtClean="0"/>
              <a:t>18.10.2022</a:t>
            </a:fld>
            <a:endParaRPr lang="tr-TR" dirty="0"/>
          </a:p>
        </p:txBody>
      </p:sp>
      <p:sp>
        <p:nvSpPr>
          <p:cNvPr id="8" name="Alt Bilgi Yer Tutucusu 7"/>
          <p:cNvSpPr>
            <a:spLocks noGrp="1"/>
          </p:cNvSpPr>
          <p:nvPr>
            <p:ph type="ftr" sz="quarter" idx="11"/>
          </p:nvPr>
        </p:nvSpPr>
        <p:spPr/>
        <p:txBody>
          <a:bodyPr rtlCol="0"/>
          <a:lstStyle>
            <a:defPPr>
              <a:defRPr lang="tr-TR"/>
            </a:defPPr>
          </a:lstStyle>
          <a:p>
            <a:pPr rtl="0"/>
            <a:endParaRPr lang="tr-TR" dirty="0"/>
          </a:p>
        </p:txBody>
      </p:sp>
      <p:sp>
        <p:nvSpPr>
          <p:cNvPr id="9" name="Slayt Numarası Yer Tutucusu 8"/>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defPPr>
              <a:defRPr lang="tr-TR"/>
            </a:defPPr>
          </a:lstStyle>
          <a:p>
            <a:pPr rtl="0"/>
            <a:r>
              <a:rPr lang="tr-TR"/>
              <a:t>Asıl başlık stilini düzenlemek için tıklayın</a:t>
            </a:r>
            <a:endParaRPr lang="tr-TR" dirty="0"/>
          </a:p>
        </p:txBody>
      </p:sp>
      <p:sp>
        <p:nvSpPr>
          <p:cNvPr id="3" name="Tarih Yer Tutucusu 2"/>
          <p:cNvSpPr>
            <a:spLocks noGrp="1"/>
          </p:cNvSpPr>
          <p:nvPr>
            <p:ph type="dt" sz="half" idx="10"/>
          </p:nvPr>
        </p:nvSpPr>
        <p:spPr/>
        <p:txBody>
          <a:bodyPr rtlCol="0"/>
          <a:lstStyle>
            <a:defPPr>
              <a:defRPr lang="tr-TR"/>
            </a:defPPr>
          </a:lstStyle>
          <a:p>
            <a:pPr rtl="0"/>
            <a:fld id="{8BD6902B-3BE0-4E5B-9569-21D155D8DA52}" type="datetime1">
              <a:rPr lang="tr-TR" smtClean="0"/>
              <a:t>18.10.2022</a:t>
            </a:fld>
            <a:endParaRPr lang="tr-TR" dirty="0"/>
          </a:p>
        </p:txBody>
      </p:sp>
      <p:sp>
        <p:nvSpPr>
          <p:cNvPr id="4" name="Alt Bilgi Yer Tutucusu 3"/>
          <p:cNvSpPr>
            <a:spLocks noGrp="1"/>
          </p:cNvSpPr>
          <p:nvPr>
            <p:ph type="ftr" sz="quarter" idx="11"/>
          </p:nvPr>
        </p:nvSpPr>
        <p:spPr/>
        <p:txBody>
          <a:bodyPr rtlCol="0"/>
          <a:lstStyle>
            <a:defPPr>
              <a:defRPr lang="tr-TR"/>
            </a:defPPr>
          </a:lstStyle>
          <a:p>
            <a:pPr rtl="0"/>
            <a:endParaRPr lang="tr-TR" dirty="0"/>
          </a:p>
        </p:txBody>
      </p:sp>
      <p:sp>
        <p:nvSpPr>
          <p:cNvPr id="5" name="Slayt Numarası Yer Tutucusu 4"/>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defPPr>
              <a:defRPr lang="tr-TR"/>
            </a:defPPr>
          </a:lstStyle>
          <a:p>
            <a:pPr rtl="0"/>
            <a:fld id="{0D6BDF7E-2147-449E-8FB5-D7861DC029E6}" type="datetime1">
              <a:rPr lang="tr-TR" smtClean="0"/>
              <a:t>18.10.2022</a:t>
            </a:fld>
            <a:endParaRPr lang="tr-TR" dirty="0"/>
          </a:p>
        </p:txBody>
      </p:sp>
      <p:sp>
        <p:nvSpPr>
          <p:cNvPr id="3" name="Alt Bilgi Yer Tutucusu 2"/>
          <p:cNvSpPr>
            <a:spLocks noGrp="1"/>
          </p:cNvSpPr>
          <p:nvPr>
            <p:ph type="ftr" sz="quarter" idx="1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12"/>
          </p:nvPr>
        </p:nvSpPr>
        <p:spPr/>
        <p:txBody>
          <a:bodyPr rtlCol="0"/>
          <a:lstStyle>
            <a:defPPr>
              <a:defRPr lang="tr-TR"/>
            </a:def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Resim Yazılı İçerik">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Dikdörtgen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tr-TR" sz="3200" b="0" kern="1200" cap="none" spc="0" baseline="0" dirty="0">
                <a:solidFill>
                  <a:schemeClr val="tx1"/>
                </a:solidFill>
                <a:effectLst/>
                <a:latin typeface="+mj-lt"/>
                <a:ea typeface="+mn-ea"/>
                <a:cs typeface="+mn-cs"/>
              </a:defRPr>
            </a:lvl1pPr>
          </a:lstStyle>
          <a:p>
            <a:pPr rtl="0"/>
            <a:r>
              <a:rPr lang="tr-TR"/>
              <a:t>Asıl başlık stilini düzenlemek için tıklayın</a:t>
            </a:r>
            <a:endParaRPr lang="tr-TR" dirty="0"/>
          </a:p>
        </p:txBody>
      </p:sp>
      <p:sp>
        <p:nvSpPr>
          <p:cNvPr id="3" name="İçerik Yer Tutucusu 2"/>
          <p:cNvSpPr>
            <a:spLocks noGrp="1"/>
          </p:cNvSpPr>
          <p:nvPr>
            <p:ph idx="1"/>
          </p:nvPr>
        </p:nvSpPr>
        <p:spPr>
          <a:xfrm>
            <a:off x="685800" y="609600"/>
            <a:ext cx="6858000" cy="5334000"/>
          </a:xfrm>
        </p:spPr>
        <p:txBody>
          <a:bodyPr rtlCol="0"/>
          <a:lstStyle>
            <a:lvl1pPr>
              <a:defRPr lang="tr-TR" sz="1900"/>
            </a:lvl1pPr>
            <a:lvl2pPr>
              <a:defRPr lang="tr-TR" sz="1600"/>
            </a:lvl2pPr>
            <a:lvl3pPr>
              <a:defRPr lang="tr-TR" sz="1400"/>
            </a:lvl3pPr>
            <a:lvl4pPr>
              <a:defRPr lang="tr-TR" sz="1400"/>
            </a:lvl4pPr>
            <a:lvl5pPr>
              <a:defRPr lang="tr-TR" sz="1400"/>
            </a:lvl5pPr>
            <a:lvl6pPr>
              <a:defRPr lang="tr-TR" sz="1400"/>
            </a:lvl6pPr>
            <a:lvl7pPr>
              <a:defRPr lang="tr-TR" sz="1400"/>
            </a:lvl7pPr>
            <a:lvl8pPr>
              <a:defRPr lang="tr-TR" sz="1400"/>
            </a:lvl8pPr>
            <a:lvl9pPr>
              <a:defRPr lang="tr-TR" sz="14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Metin Yer Tutucusu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lang="tr-TR" sz="1800">
                <a:solidFill>
                  <a:schemeClr val="tx1"/>
                </a:solidFill>
              </a:defRPr>
            </a:lvl1pPr>
            <a:lvl2pPr marL="457200" indent="0">
              <a:buNone/>
              <a:defRPr lang="tr-TR" sz="1200"/>
            </a:lvl2pPr>
            <a:lvl3pPr marL="914400" indent="0">
              <a:buNone/>
              <a:defRPr lang="tr-TR" sz="1000"/>
            </a:lvl3pPr>
            <a:lvl4pPr marL="1371600" indent="0">
              <a:buNone/>
              <a:defRPr lang="tr-TR" sz="900"/>
            </a:lvl4pPr>
            <a:lvl5pPr marL="1828800" indent="0">
              <a:buNone/>
              <a:defRPr lang="tr-TR" sz="900"/>
            </a:lvl5pPr>
            <a:lvl6pPr marL="2286000" indent="0">
              <a:buNone/>
              <a:defRPr lang="tr-TR" sz="900"/>
            </a:lvl6pPr>
            <a:lvl7pPr marL="2743200" indent="0">
              <a:buNone/>
              <a:defRPr lang="tr-TR" sz="900"/>
            </a:lvl7pPr>
            <a:lvl8pPr marL="3200400" indent="0">
              <a:buNone/>
              <a:defRPr lang="tr-TR" sz="900"/>
            </a:lvl8pPr>
            <a:lvl9pPr marL="3657600" indent="0">
              <a:buNone/>
              <a:defRPr lang="tr-TR" sz="900"/>
            </a:lvl9pPr>
          </a:lstStyle>
          <a:p>
            <a:pPr lvl="0" rtl="0"/>
            <a:r>
              <a:rPr lang="tr-TR"/>
              <a:t>Asıl metin stillerini düzenlemek için tıklayın</a:t>
            </a:r>
          </a:p>
        </p:txBody>
      </p:sp>
      <p:sp>
        <p:nvSpPr>
          <p:cNvPr id="8" name="Tarih Yer Tutucusu 7"/>
          <p:cNvSpPr>
            <a:spLocks noGrp="1"/>
          </p:cNvSpPr>
          <p:nvPr>
            <p:ph type="dt" sz="half" idx="10"/>
          </p:nvPr>
        </p:nvSpPr>
        <p:spPr>
          <a:xfrm>
            <a:off x="5588000" y="6035040"/>
            <a:ext cx="1955800" cy="365760"/>
          </a:xfrm>
        </p:spPr>
        <p:txBody>
          <a:bodyPr rtlCol="0"/>
          <a:lstStyle>
            <a:lvl1pPr>
              <a:defRPr lang="tr-TR">
                <a:solidFill>
                  <a:schemeClr val="tx1">
                    <a:lumMod val="85000"/>
                    <a:lumOff val="15000"/>
                  </a:schemeClr>
                </a:solidFill>
              </a:defRPr>
            </a:lvl1pPr>
          </a:lstStyle>
          <a:p>
            <a:pPr rtl="0"/>
            <a:fld id="{C573D33D-C326-46BB-8051-8C8148EC48C6}" type="datetime1">
              <a:rPr lang="tr-TR" smtClean="0"/>
              <a:t>18.10.2022</a:t>
            </a:fld>
            <a:endParaRPr lang="tr-TR" dirty="0"/>
          </a:p>
        </p:txBody>
      </p:sp>
      <p:sp>
        <p:nvSpPr>
          <p:cNvPr id="9" name="Alt Bilgi Yer Tutucusu 8"/>
          <p:cNvSpPr>
            <a:spLocks noGrp="1"/>
          </p:cNvSpPr>
          <p:nvPr>
            <p:ph type="ftr" sz="quarter" idx="11"/>
          </p:nvPr>
        </p:nvSpPr>
        <p:spPr>
          <a:xfrm>
            <a:off x="685801" y="6035040"/>
            <a:ext cx="4584700" cy="365760"/>
          </a:xfrm>
        </p:spPr>
        <p:txBody>
          <a:bodyPr rtlCol="0"/>
          <a:lstStyle>
            <a:lvl1pPr algn="l">
              <a:defRPr lang="tr-TR"/>
            </a:lvl1pPr>
          </a:lstStyle>
          <a:p>
            <a:pPr rtl="0"/>
            <a:endParaRPr lang="tr-TR" dirty="0"/>
          </a:p>
        </p:txBody>
      </p:sp>
      <p:sp>
        <p:nvSpPr>
          <p:cNvPr id="11" name="Slayt Numarası Yer Tutucusu 10"/>
          <p:cNvSpPr>
            <a:spLocks noGrp="1"/>
          </p:cNvSpPr>
          <p:nvPr>
            <p:ph type="sldNum" sz="quarter" idx="12"/>
          </p:nvPr>
        </p:nvSpPr>
        <p:spPr>
          <a:xfrm>
            <a:off x="10396728" y="6035040"/>
            <a:ext cx="1223435" cy="365760"/>
          </a:xfrm>
        </p:spPr>
        <p:txBody>
          <a:bodyPr rtlCol="0"/>
          <a:lstStyle>
            <a:lvl1pPr>
              <a:defRPr lang="tr-TR">
                <a:solidFill>
                  <a:schemeClr val="tx1">
                    <a:lumMod val="85000"/>
                    <a:lumOff val="15000"/>
                  </a:schemeClr>
                </a:solidFill>
              </a:defRPr>
            </a:lvl1pPr>
          </a:lstStyle>
          <a:p>
            <a:pPr rtl="0"/>
            <a:fld id="{34B7E4EF-A1BD-40F4-AB7B-04F084DD991D}" type="slidenum">
              <a:rPr lang="tr-TR" smtClean="0"/>
              <a:t>‹#›</a:t>
            </a:fld>
            <a:endParaRPr lang="tr-TR"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Dikdörtgen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noProof="0"/>
          </a:p>
        </p:txBody>
      </p:sp>
      <p:sp>
        <p:nvSpPr>
          <p:cNvPr id="7" name="Dikdörtgen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Dikdörtgen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Başlık Yer Tutucusu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defPPr>
              <a:defRPr lang="tr-TR"/>
            </a:defPPr>
          </a:lstStyle>
          <a:p>
            <a:pPr rtl="0"/>
            <a:r>
              <a:rPr lang="tr-TR" noProof="0"/>
              <a:t>Asıl başlık stilini düzenlemek için tıklayın</a:t>
            </a:r>
          </a:p>
        </p:txBody>
      </p:sp>
      <p:sp>
        <p:nvSpPr>
          <p:cNvPr id="3" name="Metin Yer Tutucusu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defPPr>
              <a:defRPr lang="tr-TR"/>
            </a:def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lang="tr-TR" sz="1000">
                <a:solidFill>
                  <a:schemeClr val="tx1">
                    <a:lumMod val="75000"/>
                    <a:lumOff val="25000"/>
                  </a:schemeClr>
                </a:solidFill>
              </a:defRPr>
            </a:lvl1pPr>
          </a:lstStyle>
          <a:p>
            <a:pPr rtl="0"/>
            <a:fld id="{1EB192CA-A4D3-41DA-B9F2-AA0147D0B411}" type="datetime1">
              <a:rPr lang="tr-TR" noProof="0" smtClean="0"/>
              <a:t>18.10.2022</a:t>
            </a:fld>
            <a:endParaRPr lang="tr-TR" noProof="0" dirty="0"/>
          </a:p>
        </p:txBody>
      </p:sp>
      <p:sp>
        <p:nvSpPr>
          <p:cNvPr id="5" name="Alt Bilgi Yer Tutucusu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lang="tr-TR" sz="1000">
                <a:solidFill>
                  <a:schemeClr val="tx1">
                    <a:lumMod val="85000"/>
                    <a:lumOff val="15000"/>
                  </a:schemeClr>
                </a:solidFill>
              </a:defRPr>
            </a:lvl1pPr>
          </a:lstStyle>
          <a:p>
            <a:pPr rtl="0"/>
            <a:endParaRPr lang="tr-TR" noProof="0"/>
          </a:p>
        </p:txBody>
      </p:sp>
      <p:sp>
        <p:nvSpPr>
          <p:cNvPr id="6" name="Slayt Numarası Yer Tutucusu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lang="tr-TR" sz="1000">
                <a:solidFill>
                  <a:schemeClr val="tx1">
                    <a:lumMod val="75000"/>
                    <a:lumOff val="25000"/>
                  </a:schemeClr>
                </a:solidFill>
              </a:defRPr>
            </a:lvl1pPr>
          </a:lstStyle>
          <a:p>
            <a:pPr rtl="0"/>
            <a:fld id="{34B7E4EF-A1BD-40F4-AB7B-04F084DD991D}" type="slidenum">
              <a:rPr lang="tr-TR" noProof="0" smtClean="0"/>
              <a:t>‹#›</a:t>
            </a:fld>
            <a:endParaRPr lang="tr-TR" noProof="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lang="tr-T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lang="tr-TR" sz="1400" kern="1200">
          <a:solidFill>
            <a:schemeClr val="tx1"/>
          </a:solidFill>
          <a:latin typeface="+mn-lt"/>
          <a:ea typeface="+mn-ea"/>
          <a:cs typeface="+mn-cs"/>
        </a:defRPr>
      </a:lvl9pPr>
    </p:bodyStyle>
    <p:otherStyle>
      <a:defPPr>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Dikdörtgen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4" name="Resim 3" descr="Kulaklık takan ve dizüstü bilgisayarı olan adam">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11" name="Dikdörtgen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Başlık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2461504"/>
          </a:xfrm>
        </p:spPr>
        <p:txBody>
          <a:bodyPr rtlCol="0">
            <a:normAutofit/>
          </a:bodyPr>
          <a:lstStyle>
            <a:defPPr>
              <a:defRPr lang="tr-TR"/>
            </a:defPPr>
          </a:lstStyle>
          <a:p>
            <a:pPr rtl="0"/>
            <a:r>
              <a:rPr lang="tr-TR" dirty="0"/>
              <a:t>Bilişim eğitim merkezi</a:t>
            </a:r>
          </a:p>
        </p:txBody>
      </p:sp>
      <p:sp>
        <p:nvSpPr>
          <p:cNvPr id="3" name="Alt Başlık 2">
            <a:extLst>
              <a:ext uri="{FF2B5EF4-FFF2-40B4-BE49-F238E27FC236}">
                <a16:creationId xmlns:a16="http://schemas.microsoft.com/office/drawing/2014/main" id="{1C954176-1A2D-47B9-B195-FB21407C0471}"/>
              </a:ext>
            </a:extLst>
          </p:cNvPr>
          <p:cNvSpPr>
            <a:spLocks noGrp="1"/>
          </p:cNvSpPr>
          <p:nvPr>
            <p:ph type="subTitle" idx="1"/>
          </p:nvPr>
        </p:nvSpPr>
        <p:spPr>
          <a:xfrm>
            <a:off x="1769532" y="4623127"/>
            <a:ext cx="8655200" cy="457201"/>
          </a:xfrm>
        </p:spPr>
        <p:txBody>
          <a:bodyPr rtlCol="0">
            <a:normAutofit/>
          </a:bodyPr>
          <a:lstStyle>
            <a:defPPr>
              <a:defRPr lang="tr-TR"/>
            </a:defPPr>
          </a:lstStyle>
          <a:p>
            <a:pPr rtl="0">
              <a:spcAft>
                <a:spcPts val="600"/>
              </a:spcAft>
            </a:pPr>
            <a:r>
              <a:rPr lang="tr-TR" sz="2400" dirty="0">
                <a:solidFill>
                  <a:schemeClr val="tx2">
                    <a:lumMod val="90000"/>
                  </a:schemeClr>
                </a:solidFill>
              </a:rPr>
              <a:t>MCSD EĞİTİMİ</a:t>
            </a:r>
          </a:p>
        </p:txBody>
      </p:sp>
      <p:sp>
        <p:nvSpPr>
          <p:cNvPr id="13" name="Dikdörtgen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Çok Biçimlilik</a:t>
            </a:r>
            <a:br>
              <a:rPr lang="tr-TR" sz="3200" dirty="0">
                <a:solidFill>
                  <a:schemeClr val="bg2">
                    <a:lumMod val="50000"/>
                  </a:schemeClr>
                </a:solidFill>
              </a:rPr>
            </a:br>
            <a:r>
              <a:rPr lang="tr-TR" sz="3200" dirty="0">
                <a:solidFill>
                  <a:schemeClr val="bg2">
                    <a:lumMod val="50000"/>
                  </a:schemeClr>
                </a:solidFill>
              </a:rPr>
              <a:t>(</a:t>
            </a:r>
            <a:r>
              <a:rPr lang="tr-TR" dirty="0">
                <a:solidFill>
                  <a:schemeClr val="bg2">
                    <a:lumMod val="50000"/>
                  </a:schemeClr>
                </a:solidFill>
              </a:rPr>
              <a:t>Polymorphism</a:t>
            </a:r>
            <a:r>
              <a:rPr lang="tr-TR" sz="3200" dirty="0">
                <a:solidFill>
                  <a:schemeClr val="bg2">
                    <a:lumMod val="50000"/>
                  </a:schemeClr>
                </a:solidFill>
              </a:rPr>
              <a:t>)</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200" b="0" i="0" dirty="0">
                <a:solidFill>
                  <a:srgbClr val="405261"/>
                </a:solidFill>
                <a:effectLst/>
                <a:latin typeface="AvenirRegular"/>
              </a:rPr>
              <a:t>Alt Sınıf ve Üst Sınıfın özelliklerinden farklı şekilde davranışlar göstermesine Çok Biçimlilik denir. Örneğin; Bir nesnenin diğer bir nesneyle ortak özellikleri olmasına rağmen farklı özelliklerininde tanımlanabilmesine denir.</a:t>
            </a:r>
          </a:p>
        </p:txBody>
      </p:sp>
    </p:spTree>
    <p:extLst>
      <p:ext uri="{BB962C8B-B14F-4D97-AF65-F5344CB8AC3E}">
        <p14:creationId xmlns:p14="http://schemas.microsoft.com/office/powerpoint/2010/main" val="391369474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A219CFFF-7272-821A-E6D3-DB2961D7C3F3}"/>
              </a:ext>
            </a:extLst>
          </p:cNvPr>
          <p:cNvPicPr>
            <a:picLocks noChangeAspect="1"/>
          </p:cNvPicPr>
          <p:nvPr/>
        </p:nvPicPr>
        <p:blipFill>
          <a:blip r:embed="rId2"/>
          <a:stretch>
            <a:fillRect/>
          </a:stretch>
        </p:blipFill>
        <p:spPr>
          <a:xfrm>
            <a:off x="392648" y="1085646"/>
            <a:ext cx="5945770" cy="5261365"/>
          </a:xfrm>
          <a:prstGeom prst="rect">
            <a:avLst/>
          </a:prstGeom>
        </p:spPr>
      </p:pic>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SINIF VE NESNE ÖRNEKLERİ</a:t>
            </a:r>
          </a:p>
        </p:txBody>
      </p:sp>
      <p:pic>
        <p:nvPicPr>
          <p:cNvPr id="13" name="Resim 12">
            <a:extLst>
              <a:ext uri="{FF2B5EF4-FFF2-40B4-BE49-F238E27FC236}">
                <a16:creationId xmlns:a16="http://schemas.microsoft.com/office/drawing/2014/main" id="{F523E09E-299F-2A4F-9548-F9851F1F857F}"/>
              </a:ext>
            </a:extLst>
          </p:cNvPr>
          <p:cNvPicPr>
            <a:picLocks noChangeAspect="1"/>
          </p:cNvPicPr>
          <p:nvPr/>
        </p:nvPicPr>
        <p:blipFill>
          <a:blip r:embed="rId3"/>
          <a:stretch>
            <a:fillRect/>
          </a:stretch>
        </p:blipFill>
        <p:spPr>
          <a:xfrm>
            <a:off x="6553675" y="1085646"/>
            <a:ext cx="5197263" cy="1958768"/>
          </a:xfrm>
          <a:prstGeom prst="rect">
            <a:avLst/>
          </a:prstGeom>
        </p:spPr>
      </p:pic>
      <p:pic>
        <p:nvPicPr>
          <p:cNvPr id="15" name="Resim 14">
            <a:extLst>
              <a:ext uri="{FF2B5EF4-FFF2-40B4-BE49-F238E27FC236}">
                <a16:creationId xmlns:a16="http://schemas.microsoft.com/office/drawing/2014/main" id="{F648379E-0D43-DDEA-58B3-9B82AEC5CC1A}"/>
              </a:ext>
            </a:extLst>
          </p:cNvPr>
          <p:cNvPicPr>
            <a:picLocks noChangeAspect="1"/>
          </p:cNvPicPr>
          <p:nvPr/>
        </p:nvPicPr>
        <p:blipFill>
          <a:blip r:embed="rId4"/>
          <a:stretch>
            <a:fillRect/>
          </a:stretch>
        </p:blipFill>
        <p:spPr>
          <a:xfrm>
            <a:off x="6553675" y="3690027"/>
            <a:ext cx="5177967" cy="1817888"/>
          </a:xfrm>
          <a:prstGeom prst="rect">
            <a:avLst/>
          </a:prstGeom>
        </p:spPr>
      </p:pic>
    </p:spTree>
    <p:extLst>
      <p:ext uri="{BB962C8B-B14F-4D97-AF65-F5344CB8AC3E}">
        <p14:creationId xmlns:p14="http://schemas.microsoft.com/office/powerpoint/2010/main" val="298153485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Soyutlama (Abstraction)</a:t>
            </a:r>
          </a:p>
        </p:txBody>
      </p:sp>
      <p:pic>
        <p:nvPicPr>
          <p:cNvPr id="5" name="Resim 4">
            <a:extLst>
              <a:ext uri="{FF2B5EF4-FFF2-40B4-BE49-F238E27FC236}">
                <a16:creationId xmlns:a16="http://schemas.microsoft.com/office/drawing/2014/main" id="{151E6340-D06C-D150-D254-79CBD51DF2CA}"/>
              </a:ext>
            </a:extLst>
          </p:cNvPr>
          <p:cNvPicPr>
            <a:picLocks noChangeAspect="1"/>
          </p:cNvPicPr>
          <p:nvPr/>
        </p:nvPicPr>
        <p:blipFill>
          <a:blip r:embed="rId2"/>
          <a:stretch>
            <a:fillRect/>
          </a:stretch>
        </p:blipFill>
        <p:spPr>
          <a:xfrm>
            <a:off x="392647" y="1015722"/>
            <a:ext cx="6225561" cy="4567497"/>
          </a:xfrm>
          <a:prstGeom prst="rect">
            <a:avLst/>
          </a:prstGeom>
        </p:spPr>
      </p:pic>
      <p:pic>
        <p:nvPicPr>
          <p:cNvPr id="7" name="Resim 6">
            <a:extLst>
              <a:ext uri="{FF2B5EF4-FFF2-40B4-BE49-F238E27FC236}">
                <a16:creationId xmlns:a16="http://schemas.microsoft.com/office/drawing/2014/main" id="{844A4021-CFD0-97DE-BDA5-F4784E71689B}"/>
              </a:ext>
            </a:extLst>
          </p:cNvPr>
          <p:cNvPicPr>
            <a:picLocks noChangeAspect="1"/>
          </p:cNvPicPr>
          <p:nvPr/>
        </p:nvPicPr>
        <p:blipFill>
          <a:blip r:embed="rId3"/>
          <a:stretch>
            <a:fillRect/>
          </a:stretch>
        </p:blipFill>
        <p:spPr>
          <a:xfrm>
            <a:off x="6712772" y="1015722"/>
            <a:ext cx="5086580" cy="4705289"/>
          </a:xfrm>
          <a:prstGeom prst="rect">
            <a:avLst/>
          </a:prstGeom>
        </p:spPr>
      </p:pic>
    </p:spTree>
    <p:extLst>
      <p:ext uri="{BB962C8B-B14F-4D97-AF65-F5344CB8AC3E}">
        <p14:creationId xmlns:p14="http://schemas.microsoft.com/office/powerpoint/2010/main" val="137234011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Kapsülleme (Encapsulation)</a:t>
            </a:r>
          </a:p>
        </p:txBody>
      </p:sp>
      <p:pic>
        <p:nvPicPr>
          <p:cNvPr id="3" name="Resim 2">
            <a:extLst>
              <a:ext uri="{FF2B5EF4-FFF2-40B4-BE49-F238E27FC236}">
                <a16:creationId xmlns:a16="http://schemas.microsoft.com/office/drawing/2014/main" id="{C3914ED1-5087-A13D-8580-6ED7BA7E4369}"/>
              </a:ext>
            </a:extLst>
          </p:cNvPr>
          <p:cNvPicPr>
            <a:picLocks noChangeAspect="1"/>
          </p:cNvPicPr>
          <p:nvPr/>
        </p:nvPicPr>
        <p:blipFill>
          <a:blip r:embed="rId2"/>
          <a:stretch>
            <a:fillRect/>
          </a:stretch>
        </p:blipFill>
        <p:spPr>
          <a:xfrm>
            <a:off x="392647" y="1015721"/>
            <a:ext cx="5169941" cy="5481697"/>
          </a:xfrm>
          <a:prstGeom prst="rect">
            <a:avLst/>
          </a:prstGeom>
        </p:spPr>
      </p:pic>
      <p:pic>
        <p:nvPicPr>
          <p:cNvPr id="6" name="Resim 5">
            <a:extLst>
              <a:ext uri="{FF2B5EF4-FFF2-40B4-BE49-F238E27FC236}">
                <a16:creationId xmlns:a16="http://schemas.microsoft.com/office/drawing/2014/main" id="{53E6139F-E97E-D873-F9F9-27B5F597EC7B}"/>
              </a:ext>
            </a:extLst>
          </p:cNvPr>
          <p:cNvPicPr>
            <a:picLocks noChangeAspect="1"/>
          </p:cNvPicPr>
          <p:nvPr/>
        </p:nvPicPr>
        <p:blipFill>
          <a:blip r:embed="rId3"/>
          <a:stretch>
            <a:fillRect/>
          </a:stretch>
        </p:blipFill>
        <p:spPr>
          <a:xfrm>
            <a:off x="5773905" y="1558881"/>
            <a:ext cx="6025448" cy="4395375"/>
          </a:xfrm>
          <a:prstGeom prst="rect">
            <a:avLst/>
          </a:prstGeom>
        </p:spPr>
      </p:pic>
    </p:spTree>
    <p:extLst>
      <p:ext uri="{BB962C8B-B14F-4D97-AF65-F5344CB8AC3E}">
        <p14:creationId xmlns:p14="http://schemas.microsoft.com/office/powerpoint/2010/main" val="360632271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Miras Alma (Inheritance)</a:t>
            </a:r>
          </a:p>
        </p:txBody>
      </p:sp>
      <p:pic>
        <p:nvPicPr>
          <p:cNvPr id="7" name="Resim 6">
            <a:extLst>
              <a:ext uri="{FF2B5EF4-FFF2-40B4-BE49-F238E27FC236}">
                <a16:creationId xmlns:a16="http://schemas.microsoft.com/office/drawing/2014/main" id="{E8D8146C-88C1-7CE5-7575-652783595DD3}"/>
              </a:ext>
            </a:extLst>
          </p:cNvPr>
          <p:cNvPicPr>
            <a:picLocks noChangeAspect="1"/>
          </p:cNvPicPr>
          <p:nvPr/>
        </p:nvPicPr>
        <p:blipFill>
          <a:blip r:embed="rId2"/>
          <a:stretch>
            <a:fillRect/>
          </a:stretch>
        </p:blipFill>
        <p:spPr>
          <a:xfrm>
            <a:off x="392648" y="1015722"/>
            <a:ext cx="4404742" cy="5395428"/>
          </a:xfrm>
          <a:prstGeom prst="rect">
            <a:avLst/>
          </a:prstGeom>
        </p:spPr>
      </p:pic>
      <p:pic>
        <p:nvPicPr>
          <p:cNvPr id="9" name="Resim 8">
            <a:extLst>
              <a:ext uri="{FF2B5EF4-FFF2-40B4-BE49-F238E27FC236}">
                <a16:creationId xmlns:a16="http://schemas.microsoft.com/office/drawing/2014/main" id="{5068C678-7CAE-E2C6-8493-92BB2C5A28CF}"/>
              </a:ext>
            </a:extLst>
          </p:cNvPr>
          <p:cNvPicPr>
            <a:picLocks noChangeAspect="1"/>
          </p:cNvPicPr>
          <p:nvPr/>
        </p:nvPicPr>
        <p:blipFill>
          <a:blip r:embed="rId3"/>
          <a:stretch>
            <a:fillRect/>
          </a:stretch>
        </p:blipFill>
        <p:spPr>
          <a:xfrm>
            <a:off x="4887038" y="1015722"/>
            <a:ext cx="6828112" cy="2758679"/>
          </a:xfrm>
          <a:prstGeom prst="rect">
            <a:avLst/>
          </a:prstGeom>
        </p:spPr>
      </p:pic>
      <p:pic>
        <p:nvPicPr>
          <p:cNvPr id="12" name="Resim 11">
            <a:extLst>
              <a:ext uri="{FF2B5EF4-FFF2-40B4-BE49-F238E27FC236}">
                <a16:creationId xmlns:a16="http://schemas.microsoft.com/office/drawing/2014/main" id="{2620DFA0-5709-8B9C-BEB4-40A927BFF999}"/>
              </a:ext>
            </a:extLst>
          </p:cNvPr>
          <p:cNvPicPr>
            <a:picLocks noChangeAspect="1"/>
          </p:cNvPicPr>
          <p:nvPr/>
        </p:nvPicPr>
        <p:blipFill>
          <a:blip r:embed="rId4"/>
          <a:stretch>
            <a:fillRect/>
          </a:stretch>
        </p:blipFill>
        <p:spPr>
          <a:xfrm>
            <a:off x="4887038" y="3888711"/>
            <a:ext cx="6828112" cy="2522439"/>
          </a:xfrm>
          <a:prstGeom prst="rect">
            <a:avLst/>
          </a:prstGeom>
        </p:spPr>
      </p:pic>
    </p:spTree>
    <p:extLst>
      <p:ext uri="{BB962C8B-B14F-4D97-AF65-F5344CB8AC3E}">
        <p14:creationId xmlns:p14="http://schemas.microsoft.com/office/powerpoint/2010/main" val="194206697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Miras Alma (Inheritance)</a:t>
            </a:r>
          </a:p>
        </p:txBody>
      </p:sp>
      <p:pic>
        <p:nvPicPr>
          <p:cNvPr id="3" name="Resim 2">
            <a:extLst>
              <a:ext uri="{FF2B5EF4-FFF2-40B4-BE49-F238E27FC236}">
                <a16:creationId xmlns:a16="http://schemas.microsoft.com/office/drawing/2014/main" id="{7AFFCE05-137D-70DA-B012-F10E2EEA116E}"/>
              </a:ext>
            </a:extLst>
          </p:cNvPr>
          <p:cNvPicPr>
            <a:picLocks noChangeAspect="1"/>
          </p:cNvPicPr>
          <p:nvPr/>
        </p:nvPicPr>
        <p:blipFill>
          <a:blip r:embed="rId2"/>
          <a:stretch>
            <a:fillRect/>
          </a:stretch>
        </p:blipFill>
        <p:spPr>
          <a:xfrm>
            <a:off x="392648" y="1015722"/>
            <a:ext cx="6187446" cy="4961050"/>
          </a:xfrm>
          <a:prstGeom prst="rect">
            <a:avLst/>
          </a:prstGeom>
        </p:spPr>
      </p:pic>
      <p:pic>
        <p:nvPicPr>
          <p:cNvPr id="5" name="Resim 4">
            <a:extLst>
              <a:ext uri="{FF2B5EF4-FFF2-40B4-BE49-F238E27FC236}">
                <a16:creationId xmlns:a16="http://schemas.microsoft.com/office/drawing/2014/main" id="{D5DA6AEC-73A4-E40A-1487-4B6A785D6EF9}"/>
              </a:ext>
            </a:extLst>
          </p:cNvPr>
          <p:cNvPicPr>
            <a:picLocks noChangeAspect="1"/>
          </p:cNvPicPr>
          <p:nvPr/>
        </p:nvPicPr>
        <p:blipFill>
          <a:blip r:embed="rId3"/>
          <a:stretch>
            <a:fillRect/>
          </a:stretch>
        </p:blipFill>
        <p:spPr>
          <a:xfrm>
            <a:off x="6678706" y="1015722"/>
            <a:ext cx="5120646" cy="2720576"/>
          </a:xfrm>
          <a:prstGeom prst="rect">
            <a:avLst/>
          </a:prstGeom>
        </p:spPr>
      </p:pic>
    </p:spTree>
    <p:extLst>
      <p:ext uri="{BB962C8B-B14F-4D97-AF65-F5344CB8AC3E}">
        <p14:creationId xmlns:p14="http://schemas.microsoft.com/office/powerpoint/2010/main" val="9814570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Çok Biçimlilik (Polymorphism)</a:t>
            </a:r>
          </a:p>
        </p:txBody>
      </p:sp>
      <p:pic>
        <p:nvPicPr>
          <p:cNvPr id="4" name="Resim 3">
            <a:extLst>
              <a:ext uri="{FF2B5EF4-FFF2-40B4-BE49-F238E27FC236}">
                <a16:creationId xmlns:a16="http://schemas.microsoft.com/office/drawing/2014/main" id="{59C3C89A-9A74-383C-E1C2-39EECC7F4725}"/>
              </a:ext>
            </a:extLst>
          </p:cNvPr>
          <p:cNvPicPr>
            <a:picLocks noChangeAspect="1"/>
          </p:cNvPicPr>
          <p:nvPr/>
        </p:nvPicPr>
        <p:blipFill>
          <a:blip r:embed="rId2"/>
          <a:stretch>
            <a:fillRect/>
          </a:stretch>
        </p:blipFill>
        <p:spPr>
          <a:xfrm>
            <a:off x="392648" y="1015722"/>
            <a:ext cx="4976291" cy="5029636"/>
          </a:xfrm>
          <a:prstGeom prst="rect">
            <a:avLst/>
          </a:prstGeom>
        </p:spPr>
      </p:pic>
      <p:pic>
        <p:nvPicPr>
          <p:cNvPr id="7" name="Resim 6">
            <a:extLst>
              <a:ext uri="{FF2B5EF4-FFF2-40B4-BE49-F238E27FC236}">
                <a16:creationId xmlns:a16="http://schemas.microsoft.com/office/drawing/2014/main" id="{52F4D2FE-D330-5CBA-E63E-7EEC814ED87C}"/>
              </a:ext>
            </a:extLst>
          </p:cNvPr>
          <p:cNvPicPr>
            <a:picLocks noChangeAspect="1"/>
          </p:cNvPicPr>
          <p:nvPr/>
        </p:nvPicPr>
        <p:blipFill>
          <a:blip r:embed="rId3"/>
          <a:stretch>
            <a:fillRect/>
          </a:stretch>
        </p:blipFill>
        <p:spPr>
          <a:xfrm>
            <a:off x="6436657" y="1015722"/>
            <a:ext cx="5235394" cy="4366638"/>
          </a:xfrm>
          <a:prstGeom prst="rect">
            <a:avLst/>
          </a:prstGeom>
        </p:spPr>
      </p:pic>
    </p:spTree>
    <p:extLst>
      <p:ext uri="{BB962C8B-B14F-4D97-AF65-F5344CB8AC3E}">
        <p14:creationId xmlns:p14="http://schemas.microsoft.com/office/powerpoint/2010/main" val="174933408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2">
            <a:extLst>
              <a:ext uri="{FF2B5EF4-FFF2-40B4-BE49-F238E27FC236}">
                <a16:creationId xmlns:a16="http://schemas.microsoft.com/office/drawing/2014/main" id="{62FD1929-397D-495F-4782-CAF2115D7B41}"/>
              </a:ext>
            </a:extLst>
          </p:cNvPr>
          <p:cNvSpPr txBox="1">
            <a:spLocks/>
          </p:cNvSpPr>
          <p:nvPr/>
        </p:nvSpPr>
        <p:spPr>
          <a:xfrm>
            <a:off x="392648" y="360581"/>
            <a:ext cx="9610344" cy="655141"/>
          </a:xfrm>
          <a:prstGeom prst="rect">
            <a:avLst/>
          </a:prstGeom>
        </p:spPr>
        <p:txBody>
          <a:bodyPr rtlCol="0"/>
          <a:lstStyle>
            <a:defPPr>
              <a:defRPr lang="tr-TR"/>
            </a:defPPr>
            <a:lvl1pPr algn="l" defTabSz="914400" rtl="0" eaLnBrk="1" latinLnBrk="0" hangingPunct="1">
              <a:lnSpc>
                <a:spcPct val="90000"/>
              </a:lnSpc>
              <a:spcBef>
                <a:spcPct val="0"/>
              </a:spcBef>
              <a:buNone/>
              <a:defRPr lang="tr-TR" sz="4800" kern="1200" cap="none" spc="0" baseline="0" dirty="0">
                <a:solidFill>
                  <a:schemeClr val="tx1">
                    <a:lumMod val="85000"/>
                    <a:lumOff val="15000"/>
                  </a:schemeClr>
                </a:solidFill>
                <a:effectLst/>
                <a:latin typeface="+mj-lt"/>
                <a:ea typeface="+mn-ea"/>
                <a:cs typeface="+mn-cs"/>
              </a:defRPr>
            </a:lvl1pPr>
          </a:lstStyle>
          <a:p>
            <a:pPr>
              <a:lnSpc>
                <a:spcPct val="100000"/>
              </a:lnSpc>
              <a:buClr>
                <a:schemeClr val="accent1"/>
              </a:buClr>
            </a:pPr>
            <a:r>
              <a:rPr lang="tr-TR" sz="3200" dirty="0">
                <a:solidFill>
                  <a:schemeClr val="bg2">
                    <a:lumMod val="50000"/>
                  </a:schemeClr>
                </a:solidFill>
              </a:rPr>
              <a:t>Çok Biçimlilik (Polymorphism)</a:t>
            </a:r>
          </a:p>
        </p:txBody>
      </p:sp>
      <p:pic>
        <p:nvPicPr>
          <p:cNvPr id="3" name="Resim 2">
            <a:extLst>
              <a:ext uri="{FF2B5EF4-FFF2-40B4-BE49-F238E27FC236}">
                <a16:creationId xmlns:a16="http://schemas.microsoft.com/office/drawing/2014/main" id="{D47DB559-8FA5-790E-8127-B069C3A705BF}"/>
              </a:ext>
            </a:extLst>
          </p:cNvPr>
          <p:cNvPicPr>
            <a:picLocks noChangeAspect="1"/>
          </p:cNvPicPr>
          <p:nvPr/>
        </p:nvPicPr>
        <p:blipFill>
          <a:blip r:embed="rId2"/>
          <a:stretch>
            <a:fillRect/>
          </a:stretch>
        </p:blipFill>
        <p:spPr>
          <a:xfrm>
            <a:off x="392647" y="1240512"/>
            <a:ext cx="11395941" cy="5117225"/>
          </a:xfrm>
          <a:prstGeom prst="rect">
            <a:avLst/>
          </a:prstGeom>
        </p:spPr>
      </p:pic>
    </p:spTree>
    <p:extLst>
      <p:ext uri="{BB962C8B-B14F-4D97-AF65-F5344CB8AC3E}">
        <p14:creationId xmlns:p14="http://schemas.microsoft.com/office/powerpoint/2010/main" val="406388823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(Tasarım Kalıpları)</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9"/>
            <a:ext cx="3161963" cy="3606800"/>
          </a:xfrm>
        </p:spPr>
        <p:txBody>
          <a:bodyPr rtlCol="0">
            <a:noAutofit/>
          </a:bodyPr>
          <a:lstStyle>
            <a:defPPr>
              <a:defRPr lang="tr-TR"/>
            </a:defPPr>
          </a:lstStyle>
          <a:p>
            <a:pPr algn="l"/>
            <a:r>
              <a:rPr lang="tr-TR" sz="1300" b="0" i="0" dirty="0">
                <a:solidFill>
                  <a:schemeClr val="bg1"/>
                </a:solidFill>
                <a:effectLst/>
                <a:latin typeface="sohne"/>
              </a:rPr>
              <a:t>Hepimiz yaşantımızda bir konuda problemlerle karşılaşmış ve buna kendimizce çözümler üretmişizdir. Bazen bu çözümler önceki çözümlerimize o kadar tanıdık gelmeye başlar ki, bu durum artık kendini tekrar etmeye başlar. Belli süre sonra artık geçmiş hatalarımızdan dersler alırız ve bir sonraki adımda aynı problemle karşılaşmamak için yapılması gerekeni biliriz.</a:t>
            </a:r>
          </a:p>
          <a:p>
            <a:pPr algn="l"/>
            <a:r>
              <a:rPr lang="tr-TR" sz="1300" b="0" i="0" dirty="0">
                <a:solidFill>
                  <a:schemeClr val="bg1"/>
                </a:solidFill>
                <a:effectLst/>
                <a:latin typeface="sohne"/>
              </a:rPr>
              <a:t>Yazılım sektörünün gelişiminde de bu durum söz konusu. Biz yazılımcılar aslında farklı projeler geliştiriyor olsakta benzer problemlere çözüm ararız, benzer sorunlarla karşılaşırız. Bu sorunlara da hepimiz kendimizce çözümler üretiriz. Peki bu çözümleri bir araya getirsek ve bunlara bir isim versek? İşte Design Patterns(Tasarım Kalıpları) buna çözüm sunuyor.</a:t>
            </a:r>
          </a:p>
        </p:txBody>
      </p:sp>
    </p:spTree>
    <p:extLst>
      <p:ext uri="{BB962C8B-B14F-4D97-AF65-F5344CB8AC3E}">
        <p14:creationId xmlns:p14="http://schemas.microsoft.com/office/powerpoint/2010/main" val="4402041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(Tasarım Kalıpları)</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098473"/>
          </a:xfrm>
        </p:spPr>
        <p:txBody>
          <a:bodyPr rtlCol="0">
            <a:noAutofit/>
          </a:bodyPr>
          <a:lstStyle>
            <a:defPPr>
              <a:defRPr lang="tr-TR"/>
            </a:defPPr>
          </a:lstStyle>
          <a:p>
            <a:pPr algn="l"/>
            <a:r>
              <a:rPr lang="tr-TR" sz="1300" b="0" i="0" dirty="0">
                <a:solidFill>
                  <a:schemeClr val="bg1"/>
                </a:solidFill>
                <a:effectLst/>
                <a:latin typeface="sohne"/>
              </a:rPr>
              <a:t>Bilgisayar bilimlerinin geçmişi çok önceye dayansa da yazılım mühendisliğinin gelişim süreci bundan yaklaşık 20–25 sene öncesine dayanmakta. Design Patterns kavramı da yaklaşık 25 sene öncesinde ortaya atılmış. Gang of Four (GOF) olarak bilinen Erich Gamma, Richard Helm, Ralph Johnson and John Vlissides, Design Patterns — Elements of Reusable Object-Oriented Software adında kitap yayınlamışlar ve ilk kez yazılım alanında tasarım kalıpları kavramını ortaya atmışlar. Bu terimi “Tasarım Kalıpları”, “Tasarım Şablonları”, “Tasarım Örüntüleri” gibi farklı isimlerle görebilirsiniz. Buradaki pattern sözcüğü için birebir çeviri yapmak biraz zor. Ancak biz isimlendirmeden ziyade konuya odaklanalım.</a:t>
            </a:r>
          </a:p>
        </p:txBody>
      </p:sp>
    </p:spTree>
    <p:extLst>
      <p:ext uri="{BB962C8B-B14F-4D97-AF65-F5344CB8AC3E}">
        <p14:creationId xmlns:p14="http://schemas.microsoft.com/office/powerpoint/2010/main" val="22083375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Çalışan bir grup insan">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48598"/>
            <a:ext cx="11725200" cy="6362659"/>
          </a:xfrm>
          <a:prstGeom prst="rect">
            <a:avLst/>
          </a:prstGeom>
        </p:spPr>
      </p:pic>
      <p:sp>
        <p:nvSpPr>
          <p:cNvPr id="2" name="Başlık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defPPr>
              <a:defRPr lang="tr-TR"/>
            </a:defPPr>
          </a:lstStyle>
          <a:p>
            <a:pPr rtl="0"/>
            <a:r>
              <a:rPr lang="tr-TR" dirty="0">
                <a:solidFill>
                  <a:schemeClr val="bg2">
                    <a:lumMod val="50000"/>
                  </a:schemeClr>
                </a:solidFill>
              </a:rPr>
              <a:t>Ders Özeti</a:t>
            </a:r>
          </a:p>
        </p:txBody>
      </p:sp>
      <p:graphicFrame>
        <p:nvGraphicFramePr>
          <p:cNvPr id="5" name="İçerik Yer Tutucusu 2" descr="SmartArt nesnesi">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32552810"/>
              </p:ext>
            </p:extLst>
          </p:nvPr>
        </p:nvGraphicFramePr>
        <p:xfrm>
          <a:off x="685799" y="2037524"/>
          <a:ext cx="10817088" cy="3530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30056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Nedir?</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098473"/>
          </a:xfrm>
        </p:spPr>
        <p:txBody>
          <a:bodyPr rtlCol="0">
            <a:noAutofit/>
          </a:bodyPr>
          <a:lstStyle>
            <a:defPPr>
              <a:defRPr lang="tr-TR"/>
            </a:defPPr>
          </a:lstStyle>
          <a:p>
            <a:pPr algn="l"/>
            <a:r>
              <a:rPr lang="tr-TR" sz="1300" dirty="0">
                <a:solidFill>
                  <a:schemeClr val="bg1"/>
                </a:solidFill>
              </a:rPr>
              <a:t>Tasarım kalıpları, yazılım geliştiricilerin yazılım geliştirme sırasında karşılaştıkları genel sorunların çözümüdür.</a:t>
            </a:r>
            <a:r>
              <a:rPr lang="tr-TR" sz="1300" b="0" i="0" dirty="0">
                <a:solidFill>
                  <a:schemeClr val="bg1"/>
                </a:solidFill>
                <a:effectLst/>
                <a:latin typeface="sohne"/>
              </a:rPr>
              <a:t> Bu çözümler, uzun bir süre boyunca sayısız yazılım geliştirici tarafından deneme yanılma yoluyla elde edilmiştir. Daha sonra belli problemler için buldukları optimum çözümlere isimler vermişlerdir. GOF, kitaplarında da 23 adet Design Patterns’i konu almıştır. Ancak günümüzde bundan çok daha fazlası vardır. Ayrıca bu konuyu belli bir kalıba oturtmak doğru olmaz. Siz de projenizi geliştirirken kendi tasarım kalıbınızı oluşturabilir ve kendi çözümünüzü bulabilirsiniz. Ancak tasarım kalıplarının amacı tekerleği baştan icat etmemek olduğu için, var olan çözümleri bilip uygun olan yerde kullanmak sizin için en doğrusu olacaktır. Probleme göre uygun tasarım kalıbını uygulamakta size kalmakta.</a:t>
            </a:r>
          </a:p>
        </p:txBody>
      </p:sp>
    </p:spTree>
    <p:extLst>
      <p:ext uri="{BB962C8B-B14F-4D97-AF65-F5344CB8AC3E}">
        <p14:creationId xmlns:p14="http://schemas.microsoft.com/office/powerpoint/2010/main" val="120698388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Ne Değildir?</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098473"/>
          </a:xfrm>
        </p:spPr>
        <p:txBody>
          <a:bodyPr rtlCol="0">
            <a:noAutofit/>
          </a:bodyPr>
          <a:lstStyle>
            <a:defPPr>
              <a:defRPr lang="tr-TR"/>
            </a:defPPr>
          </a:lstStyle>
          <a:p>
            <a:pPr algn="l"/>
            <a:r>
              <a:rPr lang="tr-TR" sz="1300" b="0" i="0" dirty="0">
                <a:solidFill>
                  <a:schemeClr val="bg1"/>
                </a:solidFill>
                <a:effectLst/>
                <a:latin typeface="sohne"/>
              </a:rPr>
              <a:t>Tasarım kalıpları bir algoritma ya da kod değildir. Ayrıca belli dile özgü değildir, dilden bağımsızdır. Genellikle nesneler arası ilişkileri UML diyagramları ile gösteririz, bu sayede yazılımcılar arasında ortak bir iletişim dili oluşmuş olur. Belli bir tasarımı istediğiniz dille yazdığınız bir projeye kolaylıyla uygulayabilirsiniz. Tabi burada bir yanlış anlaşılmayı gidermekte fayda var. Neredeyse tüm Türkçe kaynaklarda tasarım kalıplarını OOP(Nesne Tabanlı Programlama) ile sınırlandırmışlar. Ancak Tasarım Kalıpları, dilden ve programlama paradigmalarından bağımsızdır. Yani farklı bir paradigma için de çözümler üretilebilir. Günümüzde en yaygın ve projelerde en çok kullanılan paradigma OOP olduğu için tasarım kalıpları diyince direk OOP çözümleri akla gelmekte.</a:t>
            </a:r>
          </a:p>
        </p:txBody>
      </p:sp>
    </p:spTree>
    <p:extLst>
      <p:ext uri="{BB962C8B-B14F-4D97-AF65-F5344CB8AC3E}">
        <p14:creationId xmlns:p14="http://schemas.microsoft.com/office/powerpoint/2010/main" val="25269505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hne"/>
              </a:rPr>
              <a:t>Yazılım tasarım kalıpları genel olarak 3 ana başlıkta incelenir. Bunlar şunlardır:</a:t>
            </a:r>
          </a:p>
          <a:p>
            <a:pPr algn="l"/>
            <a:r>
              <a:rPr lang="tr-TR" sz="1300" b="0" i="0" dirty="0">
                <a:solidFill>
                  <a:schemeClr val="bg1"/>
                </a:solidFill>
                <a:effectLst/>
                <a:latin typeface="sohne"/>
              </a:rPr>
              <a:t>1- Creational Patterns (Yaratımsal Kalıplar): Bu tasarım deseni nesneleri doğrudan new operatörü kullanarak oluşturmak yerine nesne oluşturma mantığını gizleyerek sınıflardan nesne oluşturmaya alternatif çözümler sunar. Bu program akışında hangi nesneye ihtiyaç varsa onu oluşturmada esneklik ve kolaylık sağlar.</a:t>
            </a:r>
          </a:p>
          <a:p>
            <a:pPr algn="l"/>
            <a:r>
              <a:rPr lang="tr-TR" sz="1300" b="0" i="0" dirty="0">
                <a:solidFill>
                  <a:schemeClr val="bg1"/>
                </a:solidFill>
                <a:effectLst/>
                <a:latin typeface="sohne"/>
              </a:rPr>
              <a:t>2- Structural Patterns (Yapısal Kalıplar): Bu tasarım deseni nesneler arasındaki ilişkinin yapısını düzenlemek için çözümler sunar.</a:t>
            </a:r>
          </a:p>
          <a:p>
            <a:pPr algn="l"/>
            <a:r>
              <a:rPr lang="tr-TR" sz="1300" b="0" i="0" dirty="0">
                <a:solidFill>
                  <a:schemeClr val="bg1"/>
                </a:solidFill>
                <a:effectLst/>
                <a:latin typeface="sohne"/>
              </a:rPr>
              <a:t>3- Behavioral Patterns (Davranışsal Kalıplar): Bu tasarım deseni çalışma zamanında nesneler arasındaki davranışlar için çözümler sunar.</a:t>
            </a:r>
          </a:p>
        </p:txBody>
      </p:sp>
    </p:spTree>
    <p:extLst>
      <p:ext uri="{BB962C8B-B14F-4D97-AF65-F5344CB8AC3E}">
        <p14:creationId xmlns:p14="http://schemas.microsoft.com/office/powerpoint/2010/main" val="410220340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400" b="0" i="0" dirty="0">
                <a:solidFill>
                  <a:schemeClr val="bg1"/>
                </a:solidFill>
                <a:effectLst/>
                <a:latin typeface="sohne"/>
              </a:rPr>
              <a:t>Bu 3 ana başlık altında yer alan yazılımcılar arasında bilinen popüler tasarım kalıpları vardır. Bunları da yazdıktan sonra yazıyı bitirelim. Bir sonraki yazılarda bu başlıkların altında yer alan tasarım kalıplarını tek tek inceleyeceğiz. Tabi ki tüm tasarımları görmek ve örnek yapmamız mümkün değil.</a:t>
            </a:r>
          </a:p>
          <a:p>
            <a:pPr algn="l"/>
            <a:r>
              <a:rPr lang="en-US" sz="1400" b="0" i="0" dirty="0">
                <a:solidFill>
                  <a:schemeClr val="bg1"/>
                </a:solidFill>
                <a:effectLst/>
                <a:latin typeface="sohne"/>
              </a:rPr>
              <a:t>Creational Patterns</a:t>
            </a:r>
          </a:p>
          <a:p>
            <a:pPr marL="285750" indent="-285750" algn="l">
              <a:buFont typeface="Wingdings" panose="05000000000000000000" pitchFamily="2" charset="2"/>
              <a:buChar char="q"/>
            </a:pPr>
            <a:r>
              <a:rPr lang="en-US" sz="1400" b="0" i="0" dirty="0">
                <a:solidFill>
                  <a:schemeClr val="bg1"/>
                </a:solidFill>
                <a:effectLst/>
                <a:latin typeface="sohne"/>
              </a:rPr>
              <a:t>Singleton Pattern</a:t>
            </a:r>
          </a:p>
          <a:p>
            <a:pPr marL="285750" indent="-285750" algn="l">
              <a:buFont typeface="Wingdings" panose="05000000000000000000" pitchFamily="2" charset="2"/>
              <a:buChar char="q"/>
            </a:pPr>
            <a:r>
              <a:rPr lang="en-US" sz="1400" b="0" i="0" dirty="0">
                <a:solidFill>
                  <a:schemeClr val="bg1"/>
                </a:solidFill>
                <a:effectLst/>
                <a:latin typeface="sohne"/>
              </a:rPr>
              <a:t>Factory Pattern</a:t>
            </a:r>
          </a:p>
          <a:p>
            <a:pPr marL="285750" indent="-285750" algn="l">
              <a:buFont typeface="Wingdings" panose="05000000000000000000" pitchFamily="2" charset="2"/>
              <a:buChar char="q"/>
            </a:pPr>
            <a:r>
              <a:rPr lang="en-US" sz="1400" b="0" i="0" dirty="0">
                <a:solidFill>
                  <a:schemeClr val="bg1"/>
                </a:solidFill>
                <a:effectLst/>
                <a:latin typeface="sohne"/>
              </a:rPr>
              <a:t>Abstract Factory Pattern</a:t>
            </a:r>
          </a:p>
          <a:p>
            <a:pPr marL="285750" indent="-285750" algn="l">
              <a:buFont typeface="Wingdings" panose="05000000000000000000" pitchFamily="2" charset="2"/>
              <a:buChar char="q"/>
            </a:pPr>
            <a:r>
              <a:rPr lang="en-US" sz="1400" b="0" i="0" dirty="0">
                <a:solidFill>
                  <a:schemeClr val="bg1"/>
                </a:solidFill>
                <a:effectLst/>
                <a:latin typeface="sohne"/>
              </a:rPr>
              <a:t>Builder Pattern</a:t>
            </a:r>
          </a:p>
          <a:p>
            <a:pPr marL="285750" indent="-285750" algn="l">
              <a:buFont typeface="Wingdings" panose="05000000000000000000" pitchFamily="2" charset="2"/>
              <a:buChar char="q"/>
            </a:pPr>
            <a:r>
              <a:rPr lang="en-US" sz="1400" b="0" i="0" dirty="0">
                <a:solidFill>
                  <a:schemeClr val="bg1"/>
                </a:solidFill>
                <a:effectLst/>
                <a:latin typeface="sohne"/>
              </a:rPr>
              <a:t>Prototype Pattern</a:t>
            </a:r>
          </a:p>
          <a:p>
            <a:pPr algn="l"/>
            <a:endParaRPr lang="tr-TR" sz="1300" b="0" i="0" dirty="0">
              <a:solidFill>
                <a:schemeClr val="bg1"/>
              </a:solidFill>
              <a:effectLst/>
              <a:latin typeface="sohne"/>
            </a:endParaRPr>
          </a:p>
        </p:txBody>
      </p:sp>
    </p:spTree>
    <p:extLst>
      <p:ext uri="{BB962C8B-B14F-4D97-AF65-F5344CB8AC3E}">
        <p14:creationId xmlns:p14="http://schemas.microsoft.com/office/powerpoint/2010/main" val="154450437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hne"/>
              </a:rPr>
              <a:t>Structural Patterns</a:t>
            </a:r>
          </a:p>
          <a:p>
            <a:pPr marL="285750" indent="-285750" algn="l">
              <a:buFont typeface="Wingdings" panose="05000000000000000000" pitchFamily="2" charset="2"/>
              <a:buChar char="q"/>
            </a:pPr>
            <a:r>
              <a:rPr lang="tr-TR" sz="1300" b="0" i="0" dirty="0">
                <a:solidFill>
                  <a:schemeClr val="bg1"/>
                </a:solidFill>
                <a:effectLst/>
                <a:latin typeface="sohne"/>
              </a:rPr>
              <a:t>Adapter Pattern</a:t>
            </a:r>
          </a:p>
          <a:p>
            <a:pPr marL="285750" indent="-285750" algn="l">
              <a:buFont typeface="Wingdings" panose="05000000000000000000" pitchFamily="2" charset="2"/>
              <a:buChar char="q"/>
            </a:pPr>
            <a:r>
              <a:rPr lang="tr-TR" sz="1300" b="0" i="0" dirty="0">
                <a:solidFill>
                  <a:schemeClr val="bg1"/>
                </a:solidFill>
                <a:effectLst/>
                <a:latin typeface="sohne"/>
              </a:rPr>
              <a:t>Bridge Pattern</a:t>
            </a:r>
          </a:p>
          <a:p>
            <a:pPr marL="285750" indent="-285750" algn="l">
              <a:buFont typeface="Wingdings" panose="05000000000000000000" pitchFamily="2" charset="2"/>
              <a:buChar char="q"/>
            </a:pPr>
            <a:r>
              <a:rPr lang="tr-TR" sz="1300" b="0" i="0" dirty="0">
                <a:solidFill>
                  <a:schemeClr val="bg1"/>
                </a:solidFill>
                <a:effectLst/>
                <a:latin typeface="sohne"/>
              </a:rPr>
              <a:t>Filter Pattern</a:t>
            </a:r>
          </a:p>
          <a:p>
            <a:pPr marL="285750" indent="-285750" algn="l">
              <a:buFont typeface="Wingdings" panose="05000000000000000000" pitchFamily="2" charset="2"/>
              <a:buChar char="q"/>
            </a:pPr>
            <a:r>
              <a:rPr lang="tr-TR" sz="1300" b="0" i="0" dirty="0">
                <a:solidFill>
                  <a:schemeClr val="bg1"/>
                </a:solidFill>
                <a:effectLst/>
                <a:latin typeface="sohne"/>
              </a:rPr>
              <a:t>Composite Pattern</a:t>
            </a:r>
          </a:p>
          <a:p>
            <a:pPr marL="285750" indent="-285750" algn="l">
              <a:buFont typeface="Wingdings" panose="05000000000000000000" pitchFamily="2" charset="2"/>
              <a:buChar char="q"/>
            </a:pPr>
            <a:r>
              <a:rPr lang="tr-TR" sz="1300" b="0" i="0" dirty="0">
                <a:solidFill>
                  <a:schemeClr val="bg1"/>
                </a:solidFill>
                <a:effectLst/>
                <a:latin typeface="sohne"/>
              </a:rPr>
              <a:t>Decorator Pattern</a:t>
            </a:r>
          </a:p>
          <a:p>
            <a:pPr marL="285750" indent="-285750" algn="l">
              <a:buFont typeface="Wingdings" panose="05000000000000000000" pitchFamily="2" charset="2"/>
              <a:buChar char="q"/>
            </a:pPr>
            <a:r>
              <a:rPr lang="tr-TR" sz="1300" b="0" i="0" dirty="0">
                <a:solidFill>
                  <a:schemeClr val="bg1"/>
                </a:solidFill>
                <a:effectLst/>
                <a:latin typeface="sohne"/>
              </a:rPr>
              <a:t>Facade Pattern</a:t>
            </a:r>
          </a:p>
          <a:p>
            <a:pPr marL="285750" indent="-285750" algn="l">
              <a:buFont typeface="Wingdings" panose="05000000000000000000" pitchFamily="2" charset="2"/>
              <a:buChar char="q"/>
            </a:pPr>
            <a:r>
              <a:rPr lang="tr-TR" sz="1300" b="0" i="0" dirty="0">
                <a:solidFill>
                  <a:schemeClr val="bg1"/>
                </a:solidFill>
                <a:effectLst/>
                <a:latin typeface="sohne"/>
              </a:rPr>
              <a:t>Flyweight Pattern</a:t>
            </a:r>
          </a:p>
          <a:p>
            <a:pPr marL="285750" indent="-285750" algn="l">
              <a:buFont typeface="Wingdings" panose="05000000000000000000" pitchFamily="2" charset="2"/>
              <a:buChar char="q"/>
            </a:pPr>
            <a:r>
              <a:rPr lang="tr-TR" sz="1300" b="0" i="0" dirty="0">
                <a:solidFill>
                  <a:schemeClr val="bg1"/>
                </a:solidFill>
                <a:effectLst/>
                <a:latin typeface="sohne"/>
              </a:rPr>
              <a:t>Proxy Pattern</a:t>
            </a:r>
          </a:p>
          <a:p>
            <a:pPr algn="l"/>
            <a:endParaRPr lang="tr-TR" sz="1300" b="0" i="0" dirty="0">
              <a:solidFill>
                <a:schemeClr val="bg1"/>
              </a:solidFill>
              <a:effectLst/>
              <a:latin typeface="sohne"/>
            </a:endParaRPr>
          </a:p>
        </p:txBody>
      </p:sp>
    </p:spTree>
    <p:extLst>
      <p:ext uri="{BB962C8B-B14F-4D97-AF65-F5344CB8AC3E}">
        <p14:creationId xmlns:p14="http://schemas.microsoft.com/office/powerpoint/2010/main" val="376248670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Design Patterns Çeşitleri</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en-US" sz="1300" b="0" i="0" dirty="0">
                <a:solidFill>
                  <a:schemeClr val="bg1"/>
                </a:solidFill>
                <a:effectLst/>
                <a:latin typeface="sohne"/>
              </a:rPr>
              <a:t>Behavioral Patterns</a:t>
            </a:r>
          </a:p>
          <a:p>
            <a:pPr marL="285750" indent="-285750" algn="l">
              <a:buFont typeface="Wingdings" panose="05000000000000000000" pitchFamily="2" charset="2"/>
              <a:buChar char="q"/>
            </a:pPr>
            <a:r>
              <a:rPr lang="en-US" sz="1300" b="0" i="0" dirty="0">
                <a:solidFill>
                  <a:schemeClr val="bg1"/>
                </a:solidFill>
                <a:effectLst/>
                <a:latin typeface="sohne"/>
              </a:rPr>
              <a:t>Chain of Responsibility Pattern</a:t>
            </a:r>
          </a:p>
          <a:p>
            <a:pPr marL="285750" indent="-285750" algn="l">
              <a:buFont typeface="Wingdings" panose="05000000000000000000" pitchFamily="2" charset="2"/>
              <a:buChar char="q"/>
            </a:pPr>
            <a:r>
              <a:rPr lang="en-US" sz="1300" b="0" i="0" dirty="0">
                <a:solidFill>
                  <a:schemeClr val="bg1"/>
                </a:solidFill>
                <a:effectLst/>
                <a:latin typeface="sohne"/>
              </a:rPr>
              <a:t>Command Pattern</a:t>
            </a:r>
          </a:p>
          <a:p>
            <a:pPr marL="285750" indent="-285750" algn="l">
              <a:buFont typeface="Wingdings" panose="05000000000000000000" pitchFamily="2" charset="2"/>
              <a:buChar char="q"/>
            </a:pPr>
            <a:r>
              <a:rPr lang="en-US" sz="1300" b="0" i="0" dirty="0">
                <a:solidFill>
                  <a:schemeClr val="bg1"/>
                </a:solidFill>
                <a:effectLst/>
                <a:latin typeface="sohne"/>
              </a:rPr>
              <a:t>Interpreter Pattern</a:t>
            </a:r>
          </a:p>
          <a:p>
            <a:pPr marL="285750" indent="-285750" algn="l">
              <a:buFont typeface="Wingdings" panose="05000000000000000000" pitchFamily="2" charset="2"/>
              <a:buChar char="q"/>
            </a:pPr>
            <a:r>
              <a:rPr lang="en-US" sz="1300" b="0" i="0" dirty="0">
                <a:solidFill>
                  <a:schemeClr val="bg1"/>
                </a:solidFill>
                <a:effectLst/>
                <a:latin typeface="sohne"/>
              </a:rPr>
              <a:t>Iterator Pattern</a:t>
            </a:r>
          </a:p>
          <a:p>
            <a:pPr marL="285750" indent="-285750" algn="l">
              <a:buFont typeface="Wingdings" panose="05000000000000000000" pitchFamily="2" charset="2"/>
              <a:buChar char="q"/>
            </a:pPr>
            <a:r>
              <a:rPr lang="en-US" sz="1300" b="0" i="0" dirty="0">
                <a:solidFill>
                  <a:schemeClr val="bg1"/>
                </a:solidFill>
                <a:effectLst/>
                <a:latin typeface="sohne"/>
              </a:rPr>
              <a:t>Mediator Pattern</a:t>
            </a:r>
          </a:p>
          <a:p>
            <a:pPr marL="285750" indent="-285750" algn="l">
              <a:buFont typeface="Wingdings" panose="05000000000000000000" pitchFamily="2" charset="2"/>
              <a:buChar char="q"/>
            </a:pPr>
            <a:r>
              <a:rPr lang="en-US" sz="1300" b="0" i="0" dirty="0">
                <a:solidFill>
                  <a:schemeClr val="bg1"/>
                </a:solidFill>
                <a:effectLst/>
                <a:latin typeface="sohne"/>
              </a:rPr>
              <a:t>Memento Pattern</a:t>
            </a:r>
          </a:p>
          <a:p>
            <a:pPr marL="285750" indent="-285750" algn="l">
              <a:buFont typeface="Wingdings" panose="05000000000000000000" pitchFamily="2" charset="2"/>
              <a:buChar char="q"/>
            </a:pPr>
            <a:r>
              <a:rPr lang="en-US" sz="1300" b="0" i="0" dirty="0">
                <a:solidFill>
                  <a:schemeClr val="bg1"/>
                </a:solidFill>
                <a:effectLst/>
                <a:latin typeface="sohne"/>
              </a:rPr>
              <a:t>Observer Pattern</a:t>
            </a:r>
          </a:p>
          <a:p>
            <a:pPr marL="285750" indent="-285750" algn="l">
              <a:buFont typeface="Wingdings" panose="05000000000000000000" pitchFamily="2" charset="2"/>
              <a:buChar char="q"/>
            </a:pPr>
            <a:r>
              <a:rPr lang="en-US" sz="1300" b="0" i="0" dirty="0">
                <a:solidFill>
                  <a:schemeClr val="bg1"/>
                </a:solidFill>
                <a:effectLst/>
                <a:latin typeface="sohne"/>
              </a:rPr>
              <a:t>Null Object Pattern</a:t>
            </a:r>
          </a:p>
          <a:p>
            <a:pPr marL="285750" indent="-285750" algn="l">
              <a:buFont typeface="Wingdings" panose="05000000000000000000" pitchFamily="2" charset="2"/>
              <a:buChar char="q"/>
            </a:pPr>
            <a:r>
              <a:rPr lang="en-US" sz="1300" b="0" i="0" dirty="0">
                <a:solidFill>
                  <a:schemeClr val="bg1"/>
                </a:solidFill>
                <a:effectLst/>
                <a:latin typeface="sohne"/>
              </a:rPr>
              <a:t>Strategy Pattern</a:t>
            </a:r>
          </a:p>
          <a:p>
            <a:pPr marL="285750" indent="-285750" algn="l">
              <a:buFont typeface="Wingdings" panose="05000000000000000000" pitchFamily="2" charset="2"/>
              <a:buChar char="q"/>
            </a:pPr>
            <a:r>
              <a:rPr lang="en-US" sz="1300" b="0" i="0" dirty="0">
                <a:solidFill>
                  <a:schemeClr val="bg1"/>
                </a:solidFill>
                <a:effectLst/>
                <a:latin typeface="sohne"/>
              </a:rPr>
              <a:t>State Pattern</a:t>
            </a:r>
          </a:p>
          <a:p>
            <a:pPr marL="285750" indent="-285750" algn="l">
              <a:buFont typeface="Wingdings" panose="05000000000000000000" pitchFamily="2" charset="2"/>
              <a:buChar char="q"/>
            </a:pPr>
            <a:r>
              <a:rPr lang="en-US" sz="1300" b="0" i="0" dirty="0">
                <a:solidFill>
                  <a:schemeClr val="bg1"/>
                </a:solidFill>
                <a:effectLst/>
                <a:latin typeface="sohne"/>
              </a:rPr>
              <a:t>Visitor Pattern</a:t>
            </a:r>
          </a:p>
          <a:p>
            <a:pPr algn="l"/>
            <a:endParaRPr lang="tr-TR" sz="1300" b="0" i="0" dirty="0">
              <a:solidFill>
                <a:schemeClr val="bg1"/>
              </a:solidFill>
              <a:effectLst/>
              <a:latin typeface="sohne"/>
            </a:endParaRPr>
          </a:p>
        </p:txBody>
      </p:sp>
    </p:spTree>
    <p:extLst>
      <p:ext uri="{BB962C8B-B14F-4D97-AF65-F5344CB8AC3E}">
        <p14:creationId xmlns:p14="http://schemas.microsoft.com/office/powerpoint/2010/main" val="395714217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Anti Pattern Nedir?</a:t>
            </a:r>
          </a:p>
        </p:txBody>
      </p:sp>
      <p:pic>
        <p:nvPicPr>
          <p:cNvPr id="6" name="İçerik Yer Tutucusu 5" descr="Dizüstü bilgisayarı olan kadın">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hne"/>
              </a:rPr>
              <a:t>Bu kadar yazıp buna değinmeden olmazdı. Anti Pattern, bir problemi çözmek için kullanılan kötü çözümler için kullanılan bir kavramdır. Yani tasarım kalıplarının tam zıttıdır diyebiliriz. Probleminizde bir anti pattern kullanmak ileride ciddi sorunlara yol açabilir. Ayrıca o problem için anti pattern olarak sayılan bir tasarım başka bir problem için uygun bir çözüm olabilir bunu unutmamak gerek.</a:t>
            </a:r>
          </a:p>
        </p:txBody>
      </p:sp>
    </p:spTree>
    <p:extLst>
      <p:ext uri="{BB962C8B-B14F-4D97-AF65-F5344CB8AC3E}">
        <p14:creationId xmlns:p14="http://schemas.microsoft.com/office/powerpoint/2010/main" val="150308360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r>
              <a:rPr lang="tr-TR" dirty="0"/>
              <a:t>Creatıonal desıgn pattern</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YARATICI TASARIM DESENİ</a:t>
            </a:r>
          </a:p>
        </p:txBody>
      </p:sp>
    </p:spTree>
    <p:extLst>
      <p:ext uri="{BB962C8B-B14F-4D97-AF65-F5344CB8AC3E}">
        <p14:creationId xmlns:p14="http://schemas.microsoft.com/office/powerpoint/2010/main" val="265609857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Factory Method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300" b="0" i="0" dirty="0">
                <a:solidFill>
                  <a:schemeClr val="bg1"/>
                </a:solidFill>
                <a:effectLst/>
                <a:latin typeface="Source Sans Pro" panose="020B0503030403020204" pitchFamily="34" charset="0"/>
              </a:rPr>
              <a:t>Factory Method tasarım kalıbı , kalıtımsal ilişkileri olan nesnelerin üretilmesi amacıyla kullanılan patternlerden birisidir. Burada asıl olan bir metottur. Bu metodun üstlendiği iş ise istemcinin ihtiyacı olan asıl ürünlerin üretilmesini sağlamak.</a:t>
            </a:r>
            <a:r>
              <a:rPr lang="tr-TR" sz="1300" b="0" i="0" dirty="0">
                <a:solidFill>
                  <a:srgbClr val="333333"/>
                </a:solidFill>
                <a:effectLst/>
                <a:latin typeface="Source Sans Pro" panose="020B0503030403020204" pitchFamily="34" charset="0"/>
              </a:rPr>
              <a:t> </a:t>
            </a:r>
            <a:r>
              <a:rPr lang="tr-TR" sz="1300" b="0" i="0" dirty="0">
                <a:solidFill>
                  <a:schemeClr val="bg1"/>
                </a:solidFill>
                <a:effectLst/>
                <a:latin typeface="Source Sans Pro" panose="020B0503030403020204" pitchFamily="34" charset="0"/>
              </a:rPr>
              <a:t>Fabrika metodunun özelliği istemciden gelen talebe göre uygun olan ürünün üretilip istemciye verilmesidir. Tek bir sınıf ve metodun bunu üstlenebilmesi için polimorfik özelliği olan bir tipe ihtiyacımız var. Yani bir parent class ve bu parent classtan türeyen subclasslar(alt sınıf). Bu yüzden productların(ürünlerin) interface olarak bir atası tasarlanır. Yani bizim creatorClassımız bir productu yani IProduct’ın taşıyabilceği türden bir referansı geriye döndürecektir.</a:t>
            </a:r>
            <a:endParaRPr lang="tr-TR" sz="1300" b="0" i="0" dirty="0">
              <a:solidFill>
                <a:schemeClr val="bg1"/>
              </a:solidFill>
              <a:effectLst/>
              <a:latin typeface="sohne"/>
            </a:endParaRPr>
          </a:p>
        </p:txBody>
      </p:sp>
      <p:pic>
        <p:nvPicPr>
          <p:cNvPr id="5" name="İçerik Yer Tutucusu 4">
            <a:extLst>
              <a:ext uri="{FF2B5EF4-FFF2-40B4-BE49-F238E27FC236}">
                <a16:creationId xmlns:a16="http://schemas.microsoft.com/office/drawing/2014/main" id="{8B5AFE7D-9D43-6796-0BF1-5189E65CD1AB}"/>
              </a:ext>
            </a:extLst>
          </p:cNvPr>
          <p:cNvPicPr>
            <a:picLocks noGrp="1" noChangeAspect="1"/>
          </p:cNvPicPr>
          <p:nvPr>
            <p:ph idx="1"/>
          </p:nvPr>
        </p:nvPicPr>
        <p:blipFill>
          <a:blip r:embed="rId3"/>
          <a:stretch>
            <a:fillRect/>
          </a:stretch>
        </p:blipFill>
        <p:spPr>
          <a:xfrm>
            <a:off x="0" y="527532"/>
            <a:ext cx="8108389" cy="4555456"/>
          </a:xfrm>
        </p:spPr>
      </p:pic>
    </p:spTree>
    <p:extLst>
      <p:ext uri="{BB962C8B-B14F-4D97-AF65-F5344CB8AC3E}">
        <p14:creationId xmlns:p14="http://schemas.microsoft.com/office/powerpoint/2010/main" val="388354377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Factory Method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400" b="0" i="0" dirty="0">
                <a:solidFill>
                  <a:schemeClr val="bg1"/>
                </a:solidFill>
                <a:effectLst/>
                <a:latin typeface="Source Sans Pro" panose="020B0503030403020204" pitchFamily="34" charset="0"/>
              </a:rPr>
              <a:t>Aşağıdaki örnekte Screen parent sınıfından 3 adet sub class oluşturulmuştur ve bu alt sınıfların üretiminden sorumlu bir creator class (factory) tanımlanmıştır.</a:t>
            </a:r>
            <a:endParaRPr lang="tr-TR" sz="1300" b="0" i="0" dirty="0">
              <a:solidFill>
                <a:schemeClr val="bg1"/>
              </a:solidFill>
              <a:effectLst/>
              <a:latin typeface="sohne"/>
            </a:endParaRPr>
          </a:p>
        </p:txBody>
      </p:sp>
      <p:pic>
        <p:nvPicPr>
          <p:cNvPr id="6" name="Resim 5">
            <a:extLst>
              <a:ext uri="{FF2B5EF4-FFF2-40B4-BE49-F238E27FC236}">
                <a16:creationId xmlns:a16="http://schemas.microsoft.com/office/drawing/2014/main" id="{94C12854-AE4C-3A50-7033-6D51E9D731E1}"/>
              </a:ext>
            </a:extLst>
          </p:cNvPr>
          <p:cNvPicPr>
            <a:picLocks noChangeAspect="1"/>
          </p:cNvPicPr>
          <p:nvPr/>
        </p:nvPicPr>
        <p:blipFill>
          <a:blip r:embed="rId3"/>
          <a:stretch>
            <a:fillRect/>
          </a:stretch>
        </p:blipFill>
        <p:spPr>
          <a:xfrm>
            <a:off x="-1" y="0"/>
            <a:ext cx="8041341" cy="1234547"/>
          </a:xfrm>
          <a:prstGeom prst="rect">
            <a:avLst/>
          </a:prstGeom>
        </p:spPr>
      </p:pic>
      <p:pic>
        <p:nvPicPr>
          <p:cNvPr id="8" name="Resim 7">
            <a:extLst>
              <a:ext uri="{FF2B5EF4-FFF2-40B4-BE49-F238E27FC236}">
                <a16:creationId xmlns:a16="http://schemas.microsoft.com/office/drawing/2014/main" id="{FE3BEAC8-9F5A-B592-C26E-6312D642A2B8}"/>
              </a:ext>
            </a:extLst>
          </p:cNvPr>
          <p:cNvPicPr>
            <a:picLocks noChangeAspect="1"/>
          </p:cNvPicPr>
          <p:nvPr/>
        </p:nvPicPr>
        <p:blipFill>
          <a:blip r:embed="rId4"/>
          <a:stretch>
            <a:fillRect/>
          </a:stretch>
        </p:blipFill>
        <p:spPr>
          <a:xfrm>
            <a:off x="0" y="1356721"/>
            <a:ext cx="8041340" cy="1767993"/>
          </a:xfrm>
          <a:prstGeom prst="rect">
            <a:avLst/>
          </a:prstGeom>
        </p:spPr>
      </p:pic>
      <p:pic>
        <p:nvPicPr>
          <p:cNvPr id="10" name="Resim 9">
            <a:extLst>
              <a:ext uri="{FF2B5EF4-FFF2-40B4-BE49-F238E27FC236}">
                <a16:creationId xmlns:a16="http://schemas.microsoft.com/office/drawing/2014/main" id="{4F0B2F0A-F1E4-1390-DE2F-31127096798D}"/>
              </a:ext>
            </a:extLst>
          </p:cNvPr>
          <p:cNvPicPr>
            <a:picLocks noChangeAspect="1"/>
          </p:cNvPicPr>
          <p:nvPr/>
        </p:nvPicPr>
        <p:blipFill>
          <a:blip r:embed="rId5"/>
          <a:stretch>
            <a:fillRect/>
          </a:stretch>
        </p:blipFill>
        <p:spPr>
          <a:xfrm>
            <a:off x="-1" y="3588493"/>
            <a:ext cx="8041340" cy="1912786"/>
          </a:xfrm>
          <a:prstGeom prst="rect">
            <a:avLst/>
          </a:prstGeom>
        </p:spPr>
      </p:pic>
      <p:pic>
        <p:nvPicPr>
          <p:cNvPr id="14" name="Resim 13">
            <a:extLst>
              <a:ext uri="{FF2B5EF4-FFF2-40B4-BE49-F238E27FC236}">
                <a16:creationId xmlns:a16="http://schemas.microsoft.com/office/drawing/2014/main" id="{CDD7C5B6-119B-E6FF-D5EB-23704A999756}"/>
              </a:ext>
            </a:extLst>
          </p:cNvPr>
          <p:cNvPicPr>
            <a:picLocks noChangeAspect="1"/>
          </p:cNvPicPr>
          <p:nvPr/>
        </p:nvPicPr>
        <p:blipFill>
          <a:blip r:embed="rId6"/>
          <a:stretch>
            <a:fillRect/>
          </a:stretch>
        </p:blipFill>
        <p:spPr>
          <a:xfrm>
            <a:off x="-2" y="5501279"/>
            <a:ext cx="8041339" cy="1272366"/>
          </a:xfrm>
          <a:prstGeom prst="rect">
            <a:avLst/>
          </a:prstGeom>
        </p:spPr>
      </p:pic>
    </p:spTree>
    <p:extLst>
      <p:ext uri="{BB962C8B-B14F-4D97-AF65-F5344CB8AC3E}">
        <p14:creationId xmlns:p14="http://schemas.microsoft.com/office/powerpoint/2010/main" val="85609249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Dikdörtgen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8" name="Dikdörtgen 2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Dikdörtgen 2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Dikdörtgen 3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Resim Yer Tutucusu 5" descr="Genç adam yazı yazıyor">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1" y="1"/>
            <a:ext cx="12191998" cy="6857999"/>
          </a:xfrm>
          <a:prstGeom prst="rect">
            <a:avLst/>
          </a:prstGeom>
        </p:spPr>
      </p:pic>
      <p:sp>
        <p:nvSpPr>
          <p:cNvPr id="34" name="Dikdörtgen 3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36" name="Dikdörtgen 3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3" name="Başlık 2">
            <a:extLst>
              <a:ext uri="{FF2B5EF4-FFF2-40B4-BE49-F238E27FC236}">
                <a16:creationId xmlns:a16="http://schemas.microsoft.com/office/drawing/2014/main" id="{A7F5067F-B05A-4CB4-8FEF-12162F4FD7F8}"/>
              </a:ext>
            </a:extLst>
          </p:cNvPr>
          <p:cNvSpPr>
            <a:spLocks noGrp="1"/>
          </p:cNvSpPr>
          <p:nvPr>
            <p:ph type="title"/>
          </p:nvPr>
        </p:nvSpPr>
        <p:spPr>
          <a:xfrm>
            <a:off x="774043" y="727626"/>
            <a:ext cx="4602152" cy="1718225"/>
          </a:xfr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Nesne Yönetimli Programlama</a:t>
            </a:r>
          </a:p>
        </p:txBody>
      </p:sp>
      <p:sp>
        <p:nvSpPr>
          <p:cNvPr id="4" name="Metin Yer Tutucusu 3">
            <a:extLst>
              <a:ext uri="{FF2B5EF4-FFF2-40B4-BE49-F238E27FC236}">
                <a16:creationId xmlns:a16="http://schemas.microsoft.com/office/drawing/2014/main" id="{29AD4A91-7AB8-40C3-9C11-950FF5FC7DFC}"/>
              </a:ext>
            </a:extLst>
          </p:cNvPr>
          <p:cNvSpPr>
            <a:spLocks noGrp="1"/>
          </p:cNvSpPr>
          <p:nvPr>
            <p:ph type="body" sz="half" idx="2"/>
          </p:nvPr>
        </p:nvSpPr>
        <p:spPr>
          <a:xfrm>
            <a:off x="774043" y="2538920"/>
            <a:ext cx="4602152" cy="3480066"/>
          </a:xfrm>
        </p:spPr>
        <p:txBody>
          <a:bodyPr vert="horz" lIns="91440" tIns="45720" rIns="91440" bIns="45720" rtlCol="0">
            <a:normAutofit/>
          </a:bodyPr>
          <a:lstStyle>
            <a:defPPr>
              <a:defRPr lang="tr-TR"/>
            </a:defPPr>
          </a:lstStyle>
          <a:p>
            <a:pPr rtl="0">
              <a:lnSpc>
                <a:spcPct val="100000"/>
              </a:lnSpc>
            </a:pPr>
            <a:r>
              <a:rPr lang="tr-TR" b="1" dirty="0">
                <a:solidFill>
                  <a:schemeClr val="bg2">
                    <a:lumMod val="50000"/>
                  </a:schemeClr>
                </a:solidFill>
              </a:rPr>
              <a:t>Bu yetenekleri ele alacağız:</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Nesne Programlama Yönetimi Tanımı</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Sınıf, Nesne, Instantion, Encapsulation, Inharitance, Polymorphism</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OOP Örnekler</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Solid Prensipleri</a:t>
            </a:r>
          </a:p>
          <a:p>
            <a:pPr marL="216000" indent="-216000" rtl="0">
              <a:lnSpc>
                <a:spcPct val="100000"/>
              </a:lnSpc>
              <a:buClr>
                <a:schemeClr val="accent1"/>
              </a:buClr>
              <a:buFont typeface="Arial" panose="020B0604020202020204" pitchFamily="34" charset="0"/>
              <a:buChar char="•"/>
            </a:pPr>
            <a:r>
              <a:rPr lang="tr-TR" dirty="0">
                <a:solidFill>
                  <a:schemeClr val="bg2">
                    <a:lumMod val="50000"/>
                  </a:schemeClr>
                </a:solidFill>
              </a:rPr>
              <a:t>Design Pattern</a:t>
            </a:r>
          </a:p>
        </p:txBody>
      </p:sp>
    </p:spTree>
    <p:extLst>
      <p:ext uri="{BB962C8B-B14F-4D97-AF65-F5344CB8AC3E}">
        <p14:creationId xmlns:p14="http://schemas.microsoft.com/office/powerpoint/2010/main" val="138679973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Factory Method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a:r>
              <a:rPr lang="tr-TR" sz="1400" b="0" i="0" dirty="0">
                <a:solidFill>
                  <a:schemeClr val="bg1"/>
                </a:solidFill>
                <a:effectLst/>
                <a:latin typeface="Source Sans Pro" panose="020B0503030403020204" pitchFamily="34" charset="0"/>
              </a:rPr>
              <a:t>Aşağıdaki örnekte Screen parent sınıfından 3 adet sub class oluşturulmuştur ve bu alt sınıfların üretiminden sorumlu bir creator class (factory) tanımlanmıştır.</a:t>
            </a:r>
            <a:endParaRPr lang="tr-TR" sz="1300" b="0" i="0" dirty="0">
              <a:solidFill>
                <a:schemeClr val="bg1"/>
              </a:solidFill>
              <a:effectLst/>
              <a:latin typeface="sohne"/>
            </a:endParaRPr>
          </a:p>
        </p:txBody>
      </p:sp>
      <p:pic>
        <p:nvPicPr>
          <p:cNvPr id="3" name="Resim 2">
            <a:extLst>
              <a:ext uri="{FF2B5EF4-FFF2-40B4-BE49-F238E27FC236}">
                <a16:creationId xmlns:a16="http://schemas.microsoft.com/office/drawing/2014/main" id="{C64D8FE8-5A89-94E8-68F8-D03995FD5CE5}"/>
              </a:ext>
            </a:extLst>
          </p:cNvPr>
          <p:cNvPicPr>
            <a:picLocks noChangeAspect="1"/>
          </p:cNvPicPr>
          <p:nvPr/>
        </p:nvPicPr>
        <p:blipFill>
          <a:blip r:embed="rId3"/>
          <a:stretch>
            <a:fillRect/>
          </a:stretch>
        </p:blipFill>
        <p:spPr>
          <a:xfrm>
            <a:off x="1" y="125443"/>
            <a:ext cx="7853082" cy="6607113"/>
          </a:xfrm>
          <a:prstGeom prst="rect">
            <a:avLst/>
          </a:prstGeom>
        </p:spPr>
      </p:pic>
    </p:spTree>
    <p:extLst>
      <p:ext uri="{BB962C8B-B14F-4D97-AF65-F5344CB8AC3E}">
        <p14:creationId xmlns:p14="http://schemas.microsoft.com/office/powerpoint/2010/main" val="295202610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Prototype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000" b="0" i="0" dirty="0">
                <a:solidFill>
                  <a:schemeClr val="bg1"/>
                </a:solidFill>
                <a:effectLst/>
                <a:latin typeface="Source Sans Pro" panose="020B0503030403020204" pitchFamily="34" charset="0"/>
              </a:rPr>
              <a:t>Nesneleri new operatörüyle oluşturmanın maliyeti olduğundan, bu maliyeti azaltmayı amaçlayan tasarım kalıplarından bir tanesidir. Aslında prototype design patterni çok dallandırıp budaklandırmaya ve karmaşıklaştırmaya gerek yoktur. Prototype design patterninin bize söylediği şey, elinde bir nesne var ise ve sen bu nesnenin birebir kopyasını bir çok kez daha yaratmak zorundaysan, sıfırdan yaratma onun yerine elinde olan nesnenin clonelarını al. Yani adından da anlaşılacağı üzere bir nesne prototip oluyor. Diğer nesneler de bu prototip üzerinden üretiliyor. İşin güzel yanı çoğu framework bize bir nesnenin clone’unu almak için hazır fonksiyonlar sunar. Bu da demektir ki prototype desing patterni implemente ederken çok kod yazmamıza da gerek kalmıyor.  Bu klonlama(kopyalama) işleminde, </a:t>
            </a:r>
            <a:r>
              <a:rPr lang="tr-TR" sz="1000" b="1" i="0" dirty="0">
                <a:solidFill>
                  <a:schemeClr val="bg1"/>
                </a:solidFill>
                <a:effectLst/>
                <a:latin typeface="inherit"/>
              </a:rPr>
              <a:t>deep-copy yöntemi </a:t>
            </a:r>
            <a:r>
              <a:rPr lang="tr-TR" sz="1000" b="0" i="0" dirty="0">
                <a:solidFill>
                  <a:schemeClr val="bg1"/>
                </a:solidFill>
                <a:effectLst/>
                <a:latin typeface="Source Sans Pro" panose="020B0503030403020204" pitchFamily="34" charset="0"/>
              </a:rPr>
              <a:t>kullanılıyor. Yani bir nesne, birebir kopyalanarak yeni bir referans değişkene atılıyor.</a:t>
            </a:r>
          </a:p>
          <a:p>
            <a:pPr algn="l" fontAlgn="base"/>
            <a:r>
              <a:rPr lang="tr-TR" sz="1000" b="0" i="0" dirty="0">
                <a:solidFill>
                  <a:schemeClr val="bg1"/>
                </a:solidFill>
                <a:effectLst/>
                <a:latin typeface="Source Sans Pro" panose="020B0503030403020204" pitchFamily="34" charset="0"/>
              </a:rPr>
              <a:t>Aşağıdaki örnekte Product classı içerisinde kendini clonelayabilmesinin sağlanması için .net’in bize sunduğu MemberwiseClone() fonksiyonu kullanılmıştır. Tek yapılması gereken class’ın bir instance’ını yaratmak ve sonrasında bu instance üzerinden clone fonksiyonunu kullanmaktır.</a:t>
            </a:r>
          </a:p>
        </p:txBody>
      </p:sp>
      <p:pic>
        <p:nvPicPr>
          <p:cNvPr id="6" name="Resim 5">
            <a:extLst>
              <a:ext uri="{FF2B5EF4-FFF2-40B4-BE49-F238E27FC236}">
                <a16:creationId xmlns:a16="http://schemas.microsoft.com/office/drawing/2014/main" id="{FFB83542-C9B0-E5ED-2E57-379DEEF9D13A}"/>
              </a:ext>
            </a:extLst>
          </p:cNvPr>
          <p:cNvPicPr>
            <a:picLocks noChangeAspect="1"/>
          </p:cNvPicPr>
          <p:nvPr/>
        </p:nvPicPr>
        <p:blipFill>
          <a:blip r:embed="rId3"/>
          <a:stretch>
            <a:fillRect/>
          </a:stretch>
        </p:blipFill>
        <p:spPr>
          <a:xfrm>
            <a:off x="0" y="220297"/>
            <a:ext cx="8032376" cy="5395428"/>
          </a:xfrm>
          <a:prstGeom prst="rect">
            <a:avLst/>
          </a:prstGeom>
        </p:spPr>
      </p:pic>
    </p:spTree>
    <p:extLst>
      <p:ext uri="{BB962C8B-B14F-4D97-AF65-F5344CB8AC3E}">
        <p14:creationId xmlns:p14="http://schemas.microsoft.com/office/powerpoint/2010/main" val="100346839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Prototype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000" b="0" i="0" dirty="0">
                <a:solidFill>
                  <a:schemeClr val="bg1"/>
                </a:solidFill>
                <a:effectLst/>
                <a:latin typeface="Source Sans Pro" panose="020B0503030403020204" pitchFamily="34" charset="0"/>
              </a:rPr>
              <a:t>Nesneleri new operatörüyle oluşturmanın maliyeti olduğundan, bu maliyeti azaltmayı amaçlayan tasarım kalıplarından bir tanesidir. Aslında prototype design patterni çok dallandırıp budaklandırmaya ve karmaşıklaştırmaya gerek yoktur. Prototype design patterninin bize söylediği şey, elinde bir nesne var ise ve sen bu nesnenin birebir kopyasını bir çok kez daha yaratmak zorundaysan, sıfırdan yaratma onun yerine elinde olan nesnenin clonelarını al. Yani adından da anlaşılacağı üzere bir nesne prototip oluyor. Diğer nesneler de bu prototip üzerinden üretiliyor. İşin güzel yanı çoğu framework bize bir nesnenin clone’unu almak için hazır fonksiyonlar sunar. Bu da demektir ki prototype desing patterni implemente ederken çok kod yazmamıza da gerek kalmıyor.  Bu klonlama(kopyalama) işleminde, </a:t>
            </a:r>
            <a:r>
              <a:rPr lang="tr-TR" sz="1000" b="1" i="0" dirty="0">
                <a:solidFill>
                  <a:schemeClr val="bg1"/>
                </a:solidFill>
                <a:effectLst/>
                <a:latin typeface="inherit"/>
              </a:rPr>
              <a:t>deep-copy yöntemi </a:t>
            </a:r>
            <a:r>
              <a:rPr lang="tr-TR" sz="1000" b="0" i="0" dirty="0">
                <a:solidFill>
                  <a:schemeClr val="bg1"/>
                </a:solidFill>
                <a:effectLst/>
                <a:latin typeface="Source Sans Pro" panose="020B0503030403020204" pitchFamily="34" charset="0"/>
              </a:rPr>
              <a:t>kullanılıyor. Yani bir nesne, birebir kopyalanarak yeni bir referans değişkene atılıyor.</a:t>
            </a:r>
          </a:p>
          <a:p>
            <a:pPr algn="l" fontAlgn="base"/>
            <a:r>
              <a:rPr lang="tr-TR" sz="1000" b="0" i="0" dirty="0">
                <a:solidFill>
                  <a:schemeClr val="bg1"/>
                </a:solidFill>
                <a:effectLst/>
                <a:latin typeface="Source Sans Pro" panose="020B0503030403020204" pitchFamily="34" charset="0"/>
              </a:rPr>
              <a:t>Aşağıdaki örnekte Product classı içerisinde kendini clonelayabilmesinin sağlanması için .net’in bize sunduğu MemberwiseClone() fonksiyonu kullanılmıştır. Tek yapılması gereken class’ın bir instance’ını yaratmak ve sonrasında bu instance üzerinden clone fonksiyonunu kullanmaktır.</a:t>
            </a:r>
          </a:p>
        </p:txBody>
      </p:sp>
      <p:pic>
        <p:nvPicPr>
          <p:cNvPr id="3" name="Resim 2">
            <a:extLst>
              <a:ext uri="{FF2B5EF4-FFF2-40B4-BE49-F238E27FC236}">
                <a16:creationId xmlns:a16="http://schemas.microsoft.com/office/drawing/2014/main" id="{A772DDBE-39AB-A04A-17A7-8DF7CEA0E81E}"/>
              </a:ext>
            </a:extLst>
          </p:cNvPr>
          <p:cNvPicPr>
            <a:picLocks noChangeAspect="1"/>
          </p:cNvPicPr>
          <p:nvPr/>
        </p:nvPicPr>
        <p:blipFill>
          <a:blip r:embed="rId3"/>
          <a:stretch>
            <a:fillRect/>
          </a:stretch>
        </p:blipFill>
        <p:spPr>
          <a:xfrm>
            <a:off x="0" y="121765"/>
            <a:ext cx="8041341" cy="3566469"/>
          </a:xfrm>
          <a:prstGeom prst="rect">
            <a:avLst/>
          </a:prstGeom>
        </p:spPr>
      </p:pic>
      <p:pic>
        <p:nvPicPr>
          <p:cNvPr id="5" name="Resim 4">
            <a:extLst>
              <a:ext uri="{FF2B5EF4-FFF2-40B4-BE49-F238E27FC236}">
                <a16:creationId xmlns:a16="http://schemas.microsoft.com/office/drawing/2014/main" id="{C1D99BCD-1966-8B47-0F8C-4FD0BCBA9127}"/>
              </a:ext>
            </a:extLst>
          </p:cNvPr>
          <p:cNvPicPr>
            <a:picLocks noChangeAspect="1"/>
          </p:cNvPicPr>
          <p:nvPr/>
        </p:nvPicPr>
        <p:blipFill>
          <a:blip r:embed="rId4"/>
          <a:stretch>
            <a:fillRect/>
          </a:stretch>
        </p:blipFill>
        <p:spPr>
          <a:xfrm>
            <a:off x="108234" y="3799991"/>
            <a:ext cx="7933107" cy="2895851"/>
          </a:xfrm>
          <a:prstGeom prst="rect">
            <a:avLst/>
          </a:prstGeom>
        </p:spPr>
      </p:pic>
    </p:spTree>
    <p:extLst>
      <p:ext uri="{BB962C8B-B14F-4D97-AF65-F5344CB8AC3E}">
        <p14:creationId xmlns:p14="http://schemas.microsoft.com/office/powerpoint/2010/main" val="220222065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4" name="Resim 3">
            <a:extLst>
              <a:ext uri="{FF2B5EF4-FFF2-40B4-BE49-F238E27FC236}">
                <a16:creationId xmlns:a16="http://schemas.microsoft.com/office/drawing/2014/main" id="{0B68E6DF-7B4A-9CB3-1220-6D017BBEB96A}"/>
              </a:ext>
            </a:extLst>
          </p:cNvPr>
          <p:cNvPicPr>
            <a:picLocks noChangeAspect="1"/>
          </p:cNvPicPr>
          <p:nvPr/>
        </p:nvPicPr>
        <p:blipFill>
          <a:blip r:embed="rId3"/>
          <a:stretch>
            <a:fillRect/>
          </a:stretch>
        </p:blipFill>
        <p:spPr>
          <a:xfrm>
            <a:off x="136643" y="191603"/>
            <a:ext cx="7797122" cy="6467824"/>
          </a:xfrm>
          <a:prstGeom prst="rect">
            <a:avLst/>
          </a:prstGeom>
        </p:spPr>
      </p:pic>
    </p:spTree>
    <p:extLst>
      <p:ext uri="{BB962C8B-B14F-4D97-AF65-F5344CB8AC3E}">
        <p14:creationId xmlns:p14="http://schemas.microsoft.com/office/powerpoint/2010/main" val="111526631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3" name="Resim 2">
            <a:extLst>
              <a:ext uri="{FF2B5EF4-FFF2-40B4-BE49-F238E27FC236}">
                <a16:creationId xmlns:a16="http://schemas.microsoft.com/office/drawing/2014/main" id="{0B5DA29B-BA67-D7D4-6009-3EF93184899F}"/>
              </a:ext>
            </a:extLst>
          </p:cNvPr>
          <p:cNvPicPr>
            <a:picLocks noChangeAspect="1"/>
          </p:cNvPicPr>
          <p:nvPr/>
        </p:nvPicPr>
        <p:blipFill>
          <a:blip r:embed="rId3"/>
          <a:stretch>
            <a:fillRect/>
          </a:stretch>
        </p:blipFill>
        <p:spPr>
          <a:xfrm>
            <a:off x="138616" y="392167"/>
            <a:ext cx="7773074" cy="6073666"/>
          </a:xfrm>
          <a:prstGeom prst="rect">
            <a:avLst/>
          </a:prstGeom>
        </p:spPr>
      </p:pic>
    </p:spTree>
    <p:extLst>
      <p:ext uri="{BB962C8B-B14F-4D97-AF65-F5344CB8AC3E}">
        <p14:creationId xmlns:p14="http://schemas.microsoft.com/office/powerpoint/2010/main" val="247859792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3" name="Resim 2">
            <a:extLst>
              <a:ext uri="{FF2B5EF4-FFF2-40B4-BE49-F238E27FC236}">
                <a16:creationId xmlns:a16="http://schemas.microsoft.com/office/drawing/2014/main" id="{0B5DA29B-BA67-D7D4-6009-3EF93184899F}"/>
              </a:ext>
            </a:extLst>
          </p:cNvPr>
          <p:cNvPicPr>
            <a:picLocks noChangeAspect="1"/>
          </p:cNvPicPr>
          <p:nvPr/>
        </p:nvPicPr>
        <p:blipFill>
          <a:blip r:embed="rId3"/>
          <a:stretch>
            <a:fillRect/>
          </a:stretch>
        </p:blipFill>
        <p:spPr>
          <a:xfrm>
            <a:off x="138616" y="392167"/>
            <a:ext cx="7773074" cy="6073666"/>
          </a:xfrm>
          <a:prstGeom prst="rect">
            <a:avLst/>
          </a:prstGeom>
        </p:spPr>
      </p:pic>
    </p:spTree>
    <p:extLst>
      <p:ext uri="{BB962C8B-B14F-4D97-AF65-F5344CB8AC3E}">
        <p14:creationId xmlns:p14="http://schemas.microsoft.com/office/powerpoint/2010/main" val="186061107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4" name="Resim 3">
            <a:extLst>
              <a:ext uri="{FF2B5EF4-FFF2-40B4-BE49-F238E27FC236}">
                <a16:creationId xmlns:a16="http://schemas.microsoft.com/office/drawing/2014/main" id="{7E40DBD8-7A73-86EA-8A0C-9043D99C81DC}"/>
              </a:ext>
            </a:extLst>
          </p:cNvPr>
          <p:cNvPicPr>
            <a:picLocks noChangeAspect="1"/>
          </p:cNvPicPr>
          <p:nvPr/>
        </p:nvPicPr>
        <p:blipFill>
          <a:blip r:embed="rId3"/>
          <a:stretch>
            <a:fillRect/>
          </a:stretch>
        </p:blipFill>
        <p:spPr>
          <a:xfrm>
            <a:off x="0" y="289973"/>
            <a:ext cx="7960659" cy="6058425"/>
          </a:xfrm>
          <a:prstGeom prst="rect">
            <a:avLst/>
          </a:prstGeom>
        </p:spPr>
      </p:pic>
    </p:spTree>
    <p:extLst>
      <p:ext uri="{BB962C8B-B14F-4D97-AF65-F5344CB8AC3E}">
        <p14:creationId xmlns:p14="http://schemas.microsoft.com/office/powerpoint/2010/main" val="8571891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Abstract Factory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Bu yazımızda Creational Patterns(Oluşturucu Kalıplar) kategorisine giren Abstract Factory Design Pattern üzerine konuşacağız. Aslında biz önceden bu desene benzer olan Factory Desing Pattern üzerine bir makale ele almıştık. Yani mantıksal olarak ihtiyaç durumuna çok da yabancı olduğumuz bir desen değildir Abstract Factory Design Pattern. O halde hemen ilk akla gelen “</a:t>
            </a:r>
            <a:r>
              <a:rPr lang="tr-TR" sz="1100" b="0" i="1" dirty="0">
                <a:solidFill>
                  <a:schemeClr val="bg1"/>
                </a:solidFill>
                <a:effectLst/>
                <a:latin typeface="Source Sans Pro" panose="020B0503030403020204" pitchFamily="34" charset="0"/>
              </a:rPr>
              <a:t>Factory Method D.P. ile Abstract Factory D.P. arasındaki fark nedir?</a:t>
            </a:r>
            <a:r>
              <a:rPr lang="tr-TR" sz="1100" b="0" i="0" dirty="0">
                <a:solidFill>
                  <a:schemeClr val="bg1"/>
                </a:solidFill>
                <a:effectLst/>
                <a:latin typeface="Source Sans Pro" panose="020B0503030403020204" pitchFamily="34" charset="0"/>
              </a:rPr>
              <a:t>” sorusuna cevap vermeyle konumuza başlayalım. Factory Method D.P.; ilişkisel olan birden fazla nesnenin üretimini ortak bir ara yüz aracılığıyla tek bir sınıf üzerinden yapılacak bir talep ile gerçekleştirmek ve nesne üretim anında istemcinin üretilen nesneye olan bağımlılığını sıfıra indirmeyi hedeflemektedir. Abstract Factory D.P. ise ilişkisel olan birden fazla nesnenin üretimini tek bir ara yüz tarafından değil her ürün ailesi için farklı bir arayüz tanımlayarak sağlamaktadır. Yani anlayacağınız birden fazla ürün ailesi ile çalışmak zorunda kaldığımız durumlarda, istemciyi bu yapılardan soyutlamak için Abstract Factory D.P. doğru bir yaklaşım olacaktır.</a:t>
            </a:r>
          </a:p>
        </p:txBody>
      </p:sp>
      <p:pic>
        <p:nvPicPr>
          <p:cNvPr id="3" name="Resim 2">
            <a:extLst>
              <a:ext uri="{FF2B5EF4-FFF2-40B4-BE49-F238E27FC236}">
                <a16:creationId xmlns:a16="http://schemas.microsoft.com/office/drawing/2014/main" id="{6A437C50-2D57-AE8E-B7E2-C916CD553C51}"/>
              </a:ext>
            </a:extLst>
          </p:cNvPr>
          <p:cNvPicPr>
            <a:picLocks noChangeAspect="1"/>
          </p:cNvPicPr>
          <p:nvPr/>
        </p:nvPicPr>
        <p:blipFill>
          <a:blip r:embed="rId3"/>
          <a:stretch>
            <a:fillRect/>
          </a:stretch>
        </p:blipFill>
        <p:spPr>
          <a:xfrm>
            <a:off x="0" y="888672"/>
            <a:ext cx="7960659" cy="4130398"/>
          </a:xfrm>
          <a:prstGeom prst="rect">
            <a:avLst/>
          </a:prstGeom>
        </p:spPr>
      </p:pic>
    </p:spTree>
    <p:extLst>
      <p:ext uri="{BB962C8B-B14F-4D97-AF65-F5344CB8AC3E}">
        <p14:creationId xmlns:p14="http://schemas.microsoft.com/office/powerpoint/2010/main" val="327476549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Builder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1" i="0" dirty="0">
                <a:solidFill>
                  <a:schemeClr val="bg1"/>
                </a:solidFill>
                <a:effectLst/>
                <a:latin typeface="Source Sans Pro" panose="020B0503030403020204" pitchFamily="34" charset="0"/>
              </a:rPr>
              <a:t>Builder</a:t>
            </a:r>
            <a:r>
              <a:rPr lang="tr-TR" sz="1100" b="0" i="0" dirty="0">
                <a:solidFill>
                  <a:schemeClr val="bg1"/>
                </a:solidFill>
                <a:effectLst/>
                <a:latin typeface="Source Sans Pro" panose="020B0503030403020204" pitchFamily="34" charset="0"/>
              </a:rPr>
              <a:t> design patterni farklı şekildeki nesnelerin oluşturulmasında, clientin sadece nesne tipini belirterek creation işlemini gerçekleştirebilmesini sağlamak için kullanılır. Builder design patterninde clientin kullanmak istediği bir ürünün birden fazla şekli olabileceği düşünülür. Farklı şekillerin olduğu nesnenin üretiminden builder pattern sorumludur. Dolayısıyla client bu işten soyutlanır. Builder design pattern yer yer factory pattern yer yer de strategy pattern ile karıştırılmaya müsaittir. Bu sebeple builder tasarım kalıbını ayırabilmek için odaklanmamız gereken cümle</a:t>
            </a:r>
            <a:r>
              <a:rPr lang="tr-TR" sz="1100" b="1" i="1" dirty="0">
                <a:solidFill>
                  <a:schemeClr val="bg1"/>
                </a:solidFill>
                <a:effectLst/>
                <a:latin typeface="inherit"/>
              </a:rPr>
              <a:t> ‘ Farklı sunum şekilleri olan nesneler ‘</a:t>
            </a:r>
            <a:r>
              <a:rPr lang="tr-TR" sz="1100" b="0" i="0" dirty="0" err="1">
                <a:solidFill>
                  <a:schemeClr val="bg1"/>
                </a:solidFill>
                <a:effectLst/>
                <a:latin typeface="Source Sans Pro" panose="020B0503030403020204" pitchFamily="34" charset="0"/>
              </a:rPr>
              <a:t>dir</a:t>
            </a:r>
            <a:r>
              <a:rPr lang="tr-TR" sz="1100" b="0" i="0" dirty="0">
                <a:solidFill>
                  <a:schemeClr val="bg1"/>
                </a:solidFill>
                <a:effectLst/>
                <a:latin typeface="Source Sans Pro" panose="020B0503030403020204" pitchFamily="34" charset="0"/>
              </a:rPr>
              <a:t>. Örnek olarak, Pide nesnesi için Kıymalı Pide, Kaşarlı Pide, Sucuklu Pide… bu nesnenin şekilleridir. Böyle deyince kıymalı bir pidenin kaşarlısını üretmek için tek yapmam gereken bir propertyi değiştirmek ne design patterni gibi düşünebilirsiniz. Biraz daha kompleksleştirirsek, Phone nesnesi için Iphone8, Samsung Galaxy, Huawei… bu nesnenin farklı şekilleridir.</a:t>
            </a:r>
          </a:p>
        </p:txBody>
      </p:sp>
      <p:pic>
        <p:nvPicPr>
          <p:cNvPr id="2" name="Resim 1">
            <a:extLst>
              <a:ext uri="{FF2B5EF4-FFF2-40B4-BE49-F238E27FC236}">
                <a16:creationId xmlns:a16="http://schemas.microsoft.com/office/drawing/2014/main" id="{1416EBA5-C08C-491A-7B7C-2267E458A026}"/>
              </a:ext>
            </a:extLst>
          </p:cNvPr>
          <p:cNvPicPr>
            <a:picLocks noChangeAspect="1"/>
          </p:cNvPicPr>
          <p:nvPr/>
        </p:nvPicPr>
        <p:blipFill>
          <a:blip r:embed="rId3"/>
          <a:stretch>
            <a:fillRect/>
          </a:stretch>
        </p:blipFill>
        <p:spPr>
          <a:xfrm>
            <a:off x="0" y="301333"/>
            <a:ext cx="7984634" cy="3822431"/>
          </a:xfrm>
          <a:prstGeom prst="rect">
            <a:avLst/>
          </a:prstGeom>
        </p:spPr>
      </p:pic>
      <p:pic>
        <p:nvPicPr>
          <p:cNvPr id="4" name="Resim 3">
            <a:extLst>
              <a:ext uri="{FF2B5EF4-FFF2-40B4-BE49-F238E27FC236}">
                <a16:creationId xmlns:a16="http://schemas.microsoft.com/office/drawing/2014/main" id="{CBB45C9F-2A2A-1943-27DC-8A2E1A326AFD}"/>
              </a:ext>
            </a:extLst>
          </p:cNvPr>
          <p:cNvPicPr>
            <a:picLocks noChangeAspect="1"/>
          </p:cNvPicPr>
          <p:nvPr/>
        </p:nvPicPr>
        <p:blipFill>
          <a:blip r:embed="rId4"/>
          <a:stretch>
            <a:fillRect/>
          </a:stretch>
        </p:blipFill>
        <p:spPr>
          <a:xfrm>
            <a:off x="81803" y="4368644"/>
            <a:ext cx="7902831" cy="2188023"/>
          </a:xfrm>
          <a:prstGeom prst="rect">
            <a:avLst/>
          </a:prstGeom>
        </p:spPr>
      </p:pic>
    </p:spTree>
    <p:extLst>
      <p:ext uri="{BB962C8B-B14F-4D97-AF65-F5344CB8AC3E}">
        <p14:creationId xmlns:p14="http://schemas.microsoft.com/office/powerpoint/2010/main" val="373019749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Builder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1" i="0" dirty="0">
                <a:solidFill>
                  <a:schemeClr val="bg1"/>
                </a:solidFill>
                <a:effectLst/>
                <a:latin typeface="Source Sans Pro" panose="020B0503030403020204" pitchFamily="34" charset="0"/>
              </a:rPr>
              <a:t>Bu örnekte motorsiklet, otomobil, scooter gibi ürünler söz konusudur. Tüm bu araçların istemci açısından kullanılabilir olması için üretim işleminde motorun(her ne kadar motorsiklette ve scooter’ da kapı olmasada Embarassed 0 veya null değeri kullanılabilir, kapıların, viteslerin vb parçalarında üretimi gerekmektedir. </a:t>
            </a:r>
            <a:r>
              <a:rPr lang="tr-TR" sz="1100" b="0" i="0" dirty="0">
                <a:solidFill>
                  <a:schemeClr val="bg1"/>
                </a:solidFill>
                <a:effectLst/>
                <a:latin typeface="Source Sans Pro" panose="020B0503030403020204" pitchFamily="34" charset="0"/>
              </a:rPr>
              <a:t>Aslında bu ortak fonksiyonellikler bu ürünlerin hepsi için geçerlidir. Yani bu araçların kendisi bir </a:t>
            </a:r>
            <a:r>
              <a:rPr lang="tr-TR" sz="1100" b="1" i="0" dirty="0">
                <a:solidFill>
                  <a:schemeClr val="bg1"/>
                </a:solidFill>
                <a:effectLst/>
                <a:latin typeface="Source Sans Pro" panose="020B0503030403020204" pitchFamily="34" charset="0"/>
              </a:rPr>
              <a:t>Product</a:t>
            </a:r>
            <a:r>
              <a:rPr lang="tr-TR" sz="1100" b="0" i="0" dirty="0">
                <a:solidFill>
                  <a:schemeClr val="bg1"/>
                </a:solidFill>
                <a:effectLst/>
                <a:latin typeface="Source Sans Pro" panose="020B0503030403020204" pitchFamily="34" charset="0"/>
              </a:rPr>
              <a:t> olarak temsil edilebilirler. İstemci, sadece kullanmak istediği ürünün farklı bir sunumunu elde etmek isteyecektir. Bu tip bir senaryoda istemcinin asıl ürüne ulaşmak için ele alması gereken üretim aşamalarından uzaklaştırılarak sadece üretmek istediği ürüne ait tipi bildirmesi yeterli olmalıdır. Bu senaryoda araç(Vehicle) aslında üründür(Product). Motorsiklet veya araba ise araç tipleridir ve üretim işlemleri sonucu ortaya bir Vehicle çıkartırlar. Yani desendeki </a:t>
            </a:r>
            <a:r>
              <a:rPr lang="tr-TR" sz="1100" b="1" i="0" dirty="0">
                <a:solidFill>
                  <a:schemeClr val="bg1"/>
                </a:solidFill>
                <a:effectLst/>
                <a:latin typeface="Source Sans Pro" panose="020B0503030403020204" pitchFamily="34" charset="0"/>
              </a:rPr>
              <a:t>ConcreteBuilder</a:t>
            </a:r>
            <a:r>
              <a:rPr lang="tr-TR" sz="1100" b="0" i="0" dirty="0">
                <a:solidFill>
                  <a:schemeClr val="bg1"/>
                </a:solidFill>
                <a:effectLst/>
                <a:latin typeface="Source Sans Pro" panose="020B0503030403020204" pitchFamily="34" charset="0"/>
              </a:rPr>
              <a:t> tipleridir. Bu senaryo pekala bir oyun programı içerisindeki araçların üretimi aşamasında göz önüne alınabilir.</a:t>
            </a:r>
          </a:p>
        </p:txBody>
      </p:sp>
      <p:pic>
        <p:nvPicPr>
          <p:cNvPr id="10" name="Resim 9">
            <a:extLst>
              <a:ext uri="{FF2B5EF4-FFF2-40B4-BE49-F238E27FC236}">
                <a16:creationId xmlns:a16="http://schemas.microsoft.com/office/drawing/2014/main" id="{19466969-B2B7-A6B2-FD4A-3F30E9509EC9}"/>
              </a:ext>
            </a:extLst>
          </p:cNvPr>
          <p:cNvPicPr>
            <a:picLocks noChangeAspect="1"/>
          </p:cNvPicPr>
          <p:nvPr/>
        </p:nvPicPr>
        <p:blipFill>
          <a:blip r:embed="rId3"/>
          <a:stretch>
            <a:fillRect/>
          </a:stretch>
        </p:blipFill>
        <p:spPr>
          <a:xfrm>
            <a:off x="0" y="0"/>
            <a:ext cx="3566469" cy="5296359"/>
          </a:xfrm>
          <a:prstGeom prst="rect">
            <a:avLst/>
          </a:prstGeom>
        </p:spPr>
      </p:pic>
      <p:pic>
        <p:nvPicPr>
          <p:cNvPr id="14" name="Resim 13">
            <a:extLst>
              <a:ext uri="{FF2B5EF4-FFF2-40B4-BE49-F238E27FC236}">
                <a16:creationId xmlns:a16="http://schemas.microsoft.com/office/drawing/2014/main" id="{8D4266AC-943F-F3F1-B044-1DA438ADACB3}"/>
              </a:ext>
            </a:extLst>
          </p:cNvPr>
          <p:cNvPicPr>
            <a:picLocks noChangeAspect="1"/>
          </p:cNvPicPr>
          <p:nvPr/>
        </p:nvPicPr>
        <p:blipFill>
          <a:blip r:embed="rId4"/>
          <a:stretch>
            <a:fillRect/>
          </a:stretch>
        </p:blipFill>
        <p:spPr>
          <a:xfrm>
            <a:off x="3566469" y="16326"/>
            <a:ext cx="4326732" cy="1943268"/>
          </a:xfrm>
          <a:prstGeom prst="rect">
            <a:avLst/>
          </a:prstGeom>
        </p:spPr>
      </p:pic>
      <p:pic>
        <p:nvPicPr>
          <p:cNvPr id="16" name="Resim 15">
            <a:extLst>
              <a:ext uri="{FF2B5EF4-FFF2-40B4-BE49-F238E27FC236}">
                <a16:creationId xmlns:a16="http://schemas.microsoft.com/office/drawing/2014/main" id="{EB49F196-542D-DCFE-2AE5-862E408E0161}"/>
              </a:ext>
            </a:extLst>
          </p:cNvPr>
          <p:cNvPicPr>
            <a:picLocks noChangeAspect="1"/>
          </p:cNvPicPr>
          <p:nvPr/>
        </p:nvPicPr>
        <p:blipFill>
          <a:blip r:embed="rId5"/>
          <a:stretch>
            <a:fillRect/>
          </a:stretch>
        </p:blipFill>
        <p:spPr>
          <a:xfrm>
            <a:off x="3584398" y="1975920"/>
            <a:ext cx="4308803" cy="4865754"/>
          </a:xfrm>
          <a:prstGeom prst="rect">
            <a:avLst/>
          </a:prstGeom>
        </p:spPr>
      </p:pic>
    </p:spTree>
    <p:extLst>
      <p:ext uri="{BB962C8B-B14F-4D97-AF65-F5344CB8AC3E}">
        <p14:creationId xmlns:p14="http://schemas.microsoft.com/office/powerpoint/2010/main" val="402386770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Nesne Programlama Yönetimi Tanımı</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150" b="1" i="0" dirty="0">
                <a:solidFill>
                  <a:srgbClr val="405261"/>
                </a:solidFill>
                <a:effectLst/>
                <a:latin typeface="AvenirBold"/>
              </a:rPr>
              <a:t>Object Oriented Programming</a:t>
            </a:r>
            <a:r>
              <a:rPr lang="tr-TR" sz="1150" b="0" i="0" dirty="0">
                <a:solidFill>
                  <a:srgbClr val="405261"/>
                </a:solidFill>
                <a:effectLst/>
                <a:latin typeface="AvenirRegular"/>
              </a:rPr>
              <a:t> yani Nesne Yönelimli Programlama, her işlevin nesnel olarak soyutlandığı bir programlama şeklidir.</a:t>
            </a:r>
          </a:p>
          <a:p>
            <a:pPr algn="l"/>
            <a:r>
              <a:rPr lang="tr-TR" sz="1150" b="0" i="0" dirty="0">
                <a:solidFill>
                  <a:srgbClr val="405261"/>
                </a:solidFill>
                <a:effectLst/>
                <a:latin typeface="AvenirRegular"/>
              </a:rPr>
              <a:t>Bu açıklamayı daha da örnekleyerek açıklarsak, gerçek hayatta gördüğümüz birçok nesnenin bilgisayar ortamına aktarılma şeklidir. Yani bir nesnenin rengi, durumu, ismi, üretim yılı gibi birçok özelliklerin bilgisayar ortamında gösterilmesi buna örnek olarak verilebilir.</a:t>
            </a:r>
          </a:p>
          <a:p>
            <a:pPr algn="l"/>
            <a:r>
              <a:rPr lang="tr-TR" sz="1150" b="0" i="0" dirty="0">
                <a:solidFill>
                  <a:srgbClr val="405261"/>
                </a:solidFill>
                <a:effectLst/>
                <a:latin typeface="AvenirRegular"/>
              </a:rPr>
              <a:t>1960’lı yılların sonuna doğru ortaya çıkan bu programlama şekli, o dönemlerde yazılım dünyasının yaşadığı sıkıntının sonucudur.</a:t>
            </a:r>
          </a:p>
          <a:p>
            <a:pPr algn="l"/>
            <a:r>
              <a:rPr lang="tr-TR" sz="1150" b="0" i="0" dirty="0">
                <a:solidFill>
                  <a:srgbClr val="405261"/>
                </a:solidFill>
                <a:effectLst/>
                <a:latin typeface="AvenirRegular"/>
              </a:rPr>
              <a:t>Yazılımların karışıklığı ve boyutlarının artması, belirli bir nitelik düzeyini korumak için gereken maliyeti, zamanı ve çabayı arttırıyordu. </a:t>
            </a:r>
            <a:r>
              <a:rPr lang="tr-TR" sz="1150" b="1" i="0" dirty="0">
                <a:solidFill>
                  <a:srgbClr val="405261"/>
                </a:solidFill>
                <a:effectLst/>
                <a:latin typeface="AvenirBold"/>
              </a:rPr>
              <a:t>OOP</a:t>
            </a:r>
            <a:r>
              <a:rPr lang="tr-TR" sz="1150" b="0" i="0" dirty="0">
                <a:solidFill>
                  <a:srgbClr val="405261"/>
                </a:solidFill>
                <a:effectLst/>
                <a:latin typeface="AvenirRegular"/>
              </a:rPr>
              <a:t> bu soruna karşı çözüm olarak getiren özelliği yazılımdaki birimselliği yüksek oranda benimsemesidir.</a:t>
            </a:r>
          </a:p>
        </p:txBody>
      </p:sp>
    </p:spTree>
    <p:extLst>
      <p:ext uri="{BB962C8B-B14F-4D97-AF65-F5344CB8AC3E}">
        <p14:creationId xmlns:p14="http://schemas.microsoft.com/office/powerpoint/2010/main" val="70723576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Builder Design Pattern</a:t>
            </a:r>
          </a:p>
        </p:txBody>
      </p:sp>
      <p:pic>
        <p:nvPicPr>
          <p:cNvPr id="5" name="Resim 4">
            <a:extLst>
              <a:ext uri="{FF2B5EF4-FFF2-40B4-BE49-F238E27FC236}">
                <a16:creationId xmlns:a16="http://schemas.microsoft.com/office/drawing/2014/main" id="{95D44636-92BC-C9ED-947C-32EEB686BB99}"/>
              </a:ext>
            </a:extLst>
          </p:cNvPr>
          <p:cNvPicPr>
            <a:picLocks noChangeAspect="1"/>
          </p:cNvPicPr>
          <p:nvPr/>
        </p:nvPicPr>
        <p:blipFill>
          <a:blip r:embed="rId3"/>
          <a:stretch>
            <a:fillRect/>
          </a:stretch>
        </p:blipFill>
        <p:spPr>
          <a:xfrm>
            <a:off x="67252" y="125443"/>
            <a:ext cx="4307524" cy="6607113"/>
          </a:xfrm>
          <a:prstGeom prst="rect">
            <a:avLst/>
          </a:prstGeom>
        </p:spPr>
      </p:pic>
      <p:pic>
        <p:nvPicPr>
          <p:cNvPr id="7" name="Resim 6">
            <a:extLst>
              <a:ext uri="{FF2B5EF4-FFF2-40B4-BE49-F238E27FC236}">
                <a16:creationId xmlns:a16="http://schemas.microsoft.com/office/drawing/2014/main" id="{1441C934-C956-D439-E697-BB3173027EF9}"/>
              </a:ext>
            </a:extLst>
          </p:cNvPr>
          <p:cNvPicPr>
            <a:picLocks noChangeAspect="1"/>
          </p:cNvPicPr>
          <p:nvPr/>
        </p:nvPicPr>
        <p:blipFill>
          <a:blip r:embed="rId4"/>
          <a:stretch>
            <a:fillRect/>
          </a:stretch>
        </p:blipFill>
        <p:spPr>
          <a:xfrm>
            <a:off x="4466248" y="180595"/>
            <a:ext cx="3628881" cy="6551961"/>
          </a:xfrm>
          <a:prstGeom prst="rect">
            <a:avLst/>
          </a:prstGeom>
        </p:spPr>
      </p:pic>
    </p:spTree>
    <p:extLst>
      <p:ext uri="{BB962C8B-B14F-4D97-AF65-F5344CB8AC3E}">
        <p14:creationId xmlns:p14="http://schemas.microsoft.com/office/powerpoint/2010/main" val="156883302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pPr algn="l"/>
            <a:r>
              <a:rPr lang="tr-TR" sz="7200" b="0" i="0" dirty="0">
                <a:solidFill>
                  <a:schemeClr val="tx1"/>
                </a:solidFill>
                <a:effectLst/>
                <a:latin typeface="sohne"/>
              </a:rPr>
              <a:t>Structural Pattern</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YAPISAL TASARIM DÜZENİ</a:t>
            </a:r>
          </a:p>
        </p:txBody>
      </p:sp>
    </p:spTree>
    <p:extLst>
      <p:ext uri="{BB962C8B-B14F-4D97-AF65-F5344CB8AC3E}">
        <p14:creationId xmlns:p14="http://schemas.microsoft.com/office/powerpoint/2010/main" val="282828737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Facede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Bir alt sistemin parçalarını oluşturan classları istemciden soyutlayarak kullanımı daha da kolaylaştırmak için tasarlanmış tasarım kalıbıdır. Mimarisel açıdan ise, karmaşık ve detaylı bir sistemi organize eden ve bir bütün olarak clientlara(istemcilere) sunan yapıdır. Anlayacağınız, karmaşık ve detaylı olarak nitelendirdiğimiz bu sistemi bir alt sistem olarak varsayarsak eğer bu sistemi kullanacak clientlara daha basit bir arayüz sağlamak ve alt sistemleri bu arayüze organize bir şekilde dahil etmek ve bu alt sistemlerin sağlıklı çalışabilmesi için bu arayüz çatısı altında işin algoritmasına uygun işlev sergilemek istersek Facade Design Pattern’i kullanmaktayız. </a:t>
            </a:r>
            <a:r>
              <a:rPr lang="tr-TR" sz="1100" b="0" i="0" dirty="0">
                <a:solidFill>
                  <a:srgbClr val="333333"/>
                </a:solidFill>
                <a:effectLst/>
                <a:latin typeface="Source Sans Pro" panose="020B0503030403020204" pitchFamily="34" charset="0"/>
              </a:rPr>
              <a:t> </a:t>
            </a:r>
            <a:r>
              <a:rPr lang="tr-TR" sz="1100" b="0" i="0" dirty="0">
                <a:solidFill>
                  <a:schemeClr val="bg1"/>
                </a:solidFill>
                <a:effectLst/>
                <a:latin typeface="Source Sans Pro" panose="020B0503030403020204" pitchFamily="34" charset="0"/>
              </a:rPr>
              <a:t>Burada bilmeniz gereken durum, alt sistem içerisinde bulunan sınıfların birbirlerinden bağımsız olmasıdır. Ayriyeten Facade sınıfından da bağımsız bir şekilde çalışabilmektedirler.</a:t>
            </a:r>
            <a:br>
              <a:rPr lang="tr-TR" sz="1100" dirty="0">
                <a:solidFill>
                  <a:schemeClr val="bg1"/>
                </a:solidFill>
              </a:rPr>
            </a:br>
            <a:r>
              <a:rPr lang="tr-TR" sz="1100" b="0" i="0" dirty="0">
                <a:solidFill>
                  <a:schemeClr val="bg1"/>
                </a:solidFill>
                <a:effectLst/>
                <a:latin typeface="Source Sans Pro" panose="020B0503030403020204" pitchFamily="34" charset="0"/>
              </a:rPr>
              <a:t>Facade bizim classlarımızı içermek zorundadır ve operasyonu yaparken onlara ait fonksiyonellikleri kullanması gerekli.</a:t>
            </a:r>
          </a:p>
        </p:txBody>
      </p:sp>
      <p:pic>
        <p:nvPicPr>
          <p:cNvPr id="5" name="Resim 4">
            <a:extLst>
              <a:ext uri="{FF2B5EF4-FFF2-40B4-BE49-F238E27FC236}">
                <a16:creationId xmlns:a16="http://schemas.microsoft.com/office/drawing/2014/main" id="{3A1BFABA-D9D0-F993-69D0-C335F6C6479B}"/>
              </a:ext>
            </a:extLst>
          </p:cNvPr>
          <p:cNvPicPr>
            <a:picLocks noChangeAspect="1"/>
          </p:cNvPicPr>
          <p:nvPr/>
        </p:nvPicPr>
        <p:blipFill>
          <a:blip r:embed="rId3"/>
          <a:stretch>
            <a:fillRect/>
          </a:stretch>
        </p:blipFill>
        <p:spPr>
          <a:xfrm>
            <a:off x="1" y="1191005"/>
            <a:ext cx="7978588" cy="4153260"/>
          </a:xfrm>
          <a:prstGeom prst="rect">
            <a:avLst/>
          </a:prstGeom>
        </p:spPr>
      </p:pic>
    </p:spTree>
    <p:extLst>
      <p:ext uri="{BB962C8B-B14F-4D97-AF65-F5344CB8AC3E}">
        <p14:creationId xmlns:p14="http://schemas.microsoft.com/office/powerpoint/2010/main" val="361439439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Facede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Yandaki Banka, Kredi ve Merkez banka classları birlikte müşteri bilgisine farklı açılardan bakarak sonuç olarak müşterinin kredi kullanıp kullanamayacağına karar veren bir sistemdir.</a:t>
            </a:r>
          </a:p>
          <a:p>
            <a:pPr algn="l" fontAlgn="base"/>
            <a:endParaRPr lang="tr-TR" sz="1100" b="0" i="0" dirty="0">
              <a:solidFill>
                <a:schemeClr val="bg1"/>
              </a:solidFill>
              <a:effectLst/>
              <a:latin typeface="Source Sans Pro" panose="020B0503030403020204" pitchFamily="34" charset="0"/>
            </a:endParaRPr>
          </a:p>
          <a:p>
            <a:pPr algn="l" fontAlgn="base"/>
            <a:r>
              <a:rPr lang="tr-TR" sz="1100" b="0" i="0" dirty="0">
                <a:solidFill>
                  <a:schemeClr val="bg1"/>
                </a:solidFill>
                <a:effectLst/>
                <a:latin typeface="Source Sans Pro" panose="020B0503030403020204" pitchFamily="34" charset="0"/>
              </a:rPr>
              <a:t>Yandaki senaryo facade tasarım kalıbını görmek için yazılmış basit bir senaryodur gerçek senaryolarda facadenin kullandığı sistem classları çoğunlukla librarylerden gelmektedir.</a:t>
            </a:r>
          </a:p>
        </p:txBody>
      </p:sp>
      <p:pic>
        <p:nvPicPr>
          <p:cNvPr id="3" name="Resim 2">
            <a:extLst>
              <a:ext uri="{FF2B5EF4-FFF2-40B4-BE49-F238E27FC236}">
                <a16:creationId xmlns:a16="http://schemas.microsoft.com/office/drawing/2014/main" id="{E3169C22-4DB3-216E-2356-5EE53E298260}"/>
              </a:ext>
            </a:extLst>
          </p:cNvPr>
          <p:cNvPicPr>
            <a:picLocks noChangeAspect="1"/>
          </p:cNvPicPr>
          <p:nvPr/>
        </p:nvPicPr>
        <p:blipFill>
          <a:blip r:embed="rId3"/>
          <a:stretch>
            <a:fillRect/>
          </a:stretch>
        </p:blipFill>
        <p:spPr>
          <a:xfrm>
            <a:off x="0" y="0"/>
            <a:ext cx="4823878" cy="1394581"/>
          </a:xfrm>
          <a:prstGeom prst="rect">
            <a:avLst/>
          </a:prstGeom>
        </p:spPr>
      </p:pic>
      <p:pic>
        <p:nvPicPr>
          <p:cNvPr id="6" name="Resim 5">
            <a:extLst>
              <a:ext uri="{FF2B5EF4-FFF2-40B4-BE49-F238E27FC236}">
                <a16:creationId xmlns:a16="http://schemas.microsoft.com/office/drawing/2014/main" id="{02ED0AA1-DF01-E24D-0898-E0D604B21C41}"/>
              </a:ext>
            </a:extLst>
          </p:cNvPr>
          <p:cNvPicPr>
            <a:picLocks noChangeAspect="1"/>
          </p:cNvPicPr>
          <p:nvPr/>
        </p:nvPicPr>
        <p:blipFill>
          <a:blip r:embed="rId4"/>
          <a:stretch>
            <a:fillRect/>
          </a:stretch>
        </p:blipFill>
        <p:spPr>
          <a:xfrm>
            <a:off x="4823879" y="0"/>
            <a:ext cx="3291840" cy="1394581"/>
          </a:xfrm>
          <a:prstGeom prst="rect">
            <a:avLst/>
          </a:prstGeom>
        </p:spPr>
      </p:pic>
      <p:pic>
        <p:nvPicPr>
          <p:cNvPr id="8" name="Resim 7">
            <a:extLst>
              <a:ext uri="{FF2B5EF4-FFF2-40B4-BE49-F238E27FC236}">
                <a16:creationId xmlns:a16="http://schemas.microsoft.com/office/drawing/2014/main" id="{C63C214C-C031-1760-20B0-07C5C3384AF9}"/>
              </a:ext>
            </a:extLst>
          </p:cNvPr>
          <p:cNvPicPr>
            <a:picLocks noChangeAspect="1"/>
          </p:cNvPicPr>
          <p:nvPr/>
        </p:nvPicPr>
        <p:blipFill>
          <a:blip r:embed="rId5"/>
          <a:stretch>
            <a:fillRect/>
          </a:stretch>
        </p:blipFill>
        <p:spPr>
          <a:xfrm>
            <a:off x="0" y="1471358"/>
            <a:ext cx="8115719" cy="5386642"/>
          </a:xfrm>
          <a:prstGeom prst="rect">
            <a:avLst/>
          </a:prstGeom>
        </p:spPr>
      </p:pic>
      <p:pic>
        <p:nvPicPr>
          <p:cNvPr id="10" name="Resim 9">
            <a:extLst>
              <a:ext uri="{FF2B5EF4-FFF2-40B4-BE49-F238E27FC236}">
                <a16:creationId xmlns:a16="http://schemas.microsoft.com/office/drawing/2014/main" id="{558DFD66-F229-C67B-73BC-F98E46CF0744}"/>
              </a:ext>
            </a:extLst>
          </p:cNvPr>
          <p:cNvPicPr>
            <a:picLocks noChangeAspect="1"/>
          </p:cNvPicPr>
          <p:nvPr/>
        </p:nvPicPr>
        <p:blipFill>
          <a:blip r:embed="rId6"/>
          <a:stretch>
            <a:fillRect/>
          </a:stretch>
        </p:blipFill>
        <p:spPr>
          <a:xfrm>
            <a:off x="8328323" y="4085797"/>
            <a:ext cx="3453837" cy="1651615"/>
          </a:xfrm>
          <a:prstGeom prst="rect">
            <a:avLst/>
          </a:prstGeom>
        </p:spPr>
      </p:pic>
    </p:spTree>
    <p:extLst>
      <p:ext uri="{BB962C8B-B14F-4D97-AF65-F5344CB8AC3E}">
        <p14:creationId xmlns:p14="http://schemas.microsoft.com/office/powerpoint/2010/main" val="339212128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Adapter tasarım kalıbı bir sistem parçasının, var olan başka bir sisteme adapte edilmesini ve o sistem içerisinde kullanılabilmesini sağlayan bir kalıptır. Aşağıda bununla ilgili yaptığımız örnekte IError interfacesinden türeyen DbError ve ServiceError classlarından oluşan bir class grubu yani sistem ve bu sisteme dahil olması geren Fax classı ve bunu gerçekleştiren FaxAdapter classı söz konusudur. Yazdığımız adapter class Fax class’ının IError sistem grubuna entegre olmasını sağlamaktadır.</a:t>
            </a:r>
          </a:p>
        </p:txBody>
      </p:sp>
      <p:pic>
        <p:nvPicPr>
          <p:cNvPr id="3" name="Resim 2">
            <a:extLst>
              <a:ext uri="{FF2B5EF4-FFF2-40B4-BE49-F238E27FC236}">
                <a16:creationId xmlns:a16="http://schemas.microsoft.com/office/drawing/2014/main" id="{FD24F3C7-BF98-C151-7A28-2DCAFD562154}"/>
              </a:ext>
            </a:extLst>
          </p:cNvPr>
          <p:cNvPicPr>
            <a:picLocks noChangeAspect="1"/>
          </p:cNvPicPr>
          <p:nvPr/>
        </p:nvPicPr>
        <p:blipFill>
          <a:blip r:embed="rId3"/>
          <a:stretch>
            <a:fillRect/>
          </a:stretch>
        </p:blipFill>
        <p:spPr>
          <a:xfrm>
            <a:off x="348512" y="672537"/>
            <a:ext cx="7289418" cy="4606196"/>
          </a:xfrm>
          <a:prstGeom prst="rect">
            <a:avLst/>
          </a:prstGeom>
        </p:spPr>
      </p:pic>
    </p:spTree>
    <p:extLst>
      <p:ext uri="{BB962C8B-B14F-4D97-AF65-F5344CB8AC3E}">
        <p14:creationId xmlns:p14="http://schemas.microsoft.com/office/powerpoint/2010/main" val="6478996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Adapter tasarım kalıbı bir sistem parçasının, var olan başka bir sisteme adapte edilmesini ve o sistem içerisinde kullanılabilmesini sağlayan bir kalıptır. Aşağıda bununla ilgili yaptığımız örnekte IError interfacesinden türeyen DbError ve ServiceError classlarından oluşan bir class grubu yani sistem ve bu sisteme dahil olması geren Fax classı ve bunu gerçekleştiren FaxAdapter classı söz konusudur. Yazdığımız adapter class Fax class’ının IError sistem grubuna entegre olmasını sağlamaktadır.</a:t>
            </a:r>
          </a:p>
        </p:txBody>
      </p:sp>
      <p:pic>
        <p:nvPicPr>
          <p:cNvPr id="4" name="Resim 3">
            <a:extLst>
              <a:ext uri="{FF2B5EF4-FFF2-40B4-BE49-F238E27FC236}">
                <a16:creationId xmlns:a16="http://schemas.microsoft.com/office/drawing/2014/main" id="{E932165C-791E-0584-83B4-0598CC5AB390}"/>
              </a:ext>
            </a:extLst>
          </p:cNvPr>
          <p:cNvPicPr>
            <a:picLocks noChangeAspect="1"/>
          </p:cNvPicPr>
          <p:nvPr/>
        </p:nvPicPr>
        <p:blipFill>
          <a:blip r:embed="rId3"/>
          <a:stretch>
            <a:fillRect/>
          </a:stretch>
        </p:blipFill>
        <p:spPr>
          <a:xfrm>
            <a:off x="232433" y="238594"/>
            <a:ext cx="7262489" cy="2095682"/>
          </a:xfrm>
          <a:prstGeom prst="rect">
            <a:avLst/>
          </a:prstGeom>
        </p:spPr>
      </p:pic>
      <p:pic>
        <p:nvPicPr>
          <p:cNvPr id="6" name="Resim 5">
            <a:extLst>
              <a:ext uri="{FF2B5EF4-FFF2-40B4-BE49-F238E27FC236}">
                <a16:creationId xmlns:a16="http://schemas.microsoft.com/office/drawing/2014/main" id="{F281816F-820C-FF17-9529-229453581350}"/>
              </a:ext>
            </a:extLst>
          </p:cNvPr>
          <p:cNvPicPr>
            <a:picLocks noChangeAspect="1"/>
          </p:cNvPicPr>
          <p:nvPr/>
        </p:nvPicPr>
        <p:blipFill>
          <a:blip r:embed="rId4"/>
          <a:stretch>
            <a:fillRect/>
          </a:stretch>
        </p:blipFill>
        <p:spPr>
          <a:xfrm>
            <a:off x="332392" y="2269504"/>
            <a:ext cx="7162530" cy="4588496"/>
          </a:xfrm>
          <a:prstGeom prst="rect">
            <a:avLst/>
          </a:prstGeom>
        </p:spPr>
      </p:pic>
    </p:spTree>
    <p:extLst>
      <p:ext uri="{BB962C8B-B14F-4D97-AF65-F5344CB8AC3E}">
        <p14:creationId xmlns:p14="http://schemas.microsoft.com/office/powerpoint/2010/main" val="207576691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Adapter tasarım kalıbı bir sistem parçasının, var olan başka bir sisteme adapte edilmesini ve o sistem içerisinde kullanılabilmesini sağlayan bir kalıptır. Aşağıda bununla ilgili yaptığımız örnekte IError interfacesinden türeyen DbError ve ServiceError classlarından oluşan bir class grubu yani sistem ve bu sisteme dahil olması geren Fax classı ve bunu gerçekleştiren FaxAdapter classı söz konusudur. Yazdığımız adapter class Fax class’ının IError sistem grubuna entegre olmasını sağlamaktadır.</a:t>
            </a:r>
          </a:p>
        </p:txBody>
      </p:sp>
      <p:pic>
        <p:nvPicPr>
          <p:cNvPr id="3" name="Resim 2">
            <a:extLst>
              <a:ext uri="{FF2B5EF4-FFF2-40B4-BE49-F238E27FC236}">
                <a16:creationId xmlns:a16="http://schemas.microsoft.com/office/drawing/2014/main" id="{0DC2FAD3-D857-3BB5-D461-6C0B99F71C07}"/>
              </a:ext>
            </a:extLst>
          </p:cNvPr>
          <p:cNvPicPr>
            <a:picLocks noChangeAspect="1"/>
          </p:cNvPicPr>
          <p:nvPr/>
        </p:nvPicPr>
        <p:blipFill>
          <a:blip r:embed="rId3"/>
          <a:stretch>
            <a:fillRect/>
          </a:stretch>
        </p:blipFill>
        <p:spPr>
          <a:xfrm>
            <a:off x="0" y="326987"/>
            <a:ext cx="8059271" cy="4105097"/>
          </a:xfrm>
          <a:prstGeom prst="rect">
            <a:avLst/>
          </a:prstGeom>
        </p:spPr>
      </p:pic>
      <p:pic>
        <p:nvPicPr>
          <p:cNvPr id="7" name="Resim 6">
            <a:extLst>
              <a:ext uri="{FF2B5EF4-FFF2-40B4-BE49-F238E27FC236}">
                <a16:creationId xmlns:a16="http://schemas.microsoft.com/office/drawing/2014/main" id="{D64CF61C-9832-7B25-74D8-E268F981B347}"/>
              </a:ext>
            </a:extLst>
          </p:cNvPr>
          <p:cNvPicPr>
            <a:picLocks noChangeAspect="1"/>
          </p:cNvPicPr>
          <p:nvPr/>
        </p:nvPicPr>
        <p:blipFill>
          <a:blip r:embed="rId4"/>
          <a:stretch>
            <a:fillRect/>
          </a:stretch>
        </p:blipFill>
        <p:spPr>
          <a:xfrm>
            <a:off x="94129" y="4343074"/>
            <a:ext cx="7032813" cy="2416314"/>
          </a:xfrm>
          <a:prstGeom prst="rect">
            <a:avLst/>
          </a:prstGeom>
        </p:spPr>
      </p:pic>
    </p:spTree>
    <p:extLst>
      <p:ext uri="{BB962C8B-B14F-4D97-AF65-F5344CB8AC3E}">
        <p14:creationId xmlns:p14="http://schemas.microsoft.com/office/powerpoint/2010/main" val="120091110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100" b="0" i="0" dirty="0">
                <a:solidFill>
                  <a:schemeClr val="bg1"/>
                </a:solidFill>
                <a:effectLst/>
                <a:latin typeface="Source Sans Pro" panose="020B0503030403020204" pitchFamily="34" charset="0"/>
              </a:rPr>
              <a:t>Ancak aynı anda ele alınmak istenildikleri durumlar olabilir. Örneğin , yapıya dahil tüm errorlar bir kerede değerlendirilmek isteniyorsa ve buna fax ile ilgili errorlarda dahilse bu grup dışındaki classında diğer error grubuna dahil olması yani adapte olması gerekir. Adapter design patternida tam da burada devreye girer.</a:t>
            </a:r>
          </a:p>
          <a:p>
            <a:pPr algn="l" fontAlgn="base"/>
            <a:r>
              <a:rPr lang="tr-TR" sz="1100" b="0" i="0" dirty="0">
                <a:solidFill>
                  <a:schemeClr val="bg1"/>
                </a:solidFill>
                <a:effectLst/>
                <a:latin typeface="Source Sans Pro" panose="020B0503030403020204" pitchFamily="34" charset="0"/>
              </a:rPr>
              <a:t>Yapmamız gereken şey FaxAdapter isminde bir adapter classı tanımlamak ve bunu IErrordan türetmek. Böylece FaxAdapter sınıfımız diğer error grubuna dahil olabilecek. Faxadapter sınıfımıza orjinal fax sınıfımızdan bir nesne üreterek , IErrordan kalıttığımız metotlar içerisinde ilgili fax classı metotlarını çağırırız. Aşağıda da görüldüğü gibi IErrordan gelen ErrorNumber orjinal fax classındaki FaxErrorCode’a, yine IError sınıfından gelen Description propertysi de orjinal fax classındaki ErrorDescription’a aracılık etmektedir. Yani aslında FaxAdapter classı  Fax classı IError sınıfından türeyen gruba adapte olabilsin diye aracılık eder.</a:t>
            </a:r>
          </a:p>
        </p:txBody>
      </p:sp>
      <p:pic>
        <p:nvPicPr>
          <p:cNvPr id="4" name="Resim 3">
            <a:extLst>
              <a:ext uri="{FF2B5EF4-FFF2-40B4-BE49-F238E27FC236}">
                <a16:creationId xmlns:a16="http://schemas.microsoft.com/office/drawing/2014/main" id="{6963971A-93F8-75F5-6712-1478534D97B2}"/>
              </a:ext>
            </a:extLst>
          </p:cNvPr>
          <p:cNvPicPr>
            <a:picLocks noChangeAspect="1"/>
          </p:cNvPicPr>
          <p:nvPr/>
        </p:nvPicPr>
        <p:blipFill>
          <a:blip r:embed="rId3"/>
          <a:stretch>
            <a:fillRect/>
          </a:stretch>
        </p:blipFill>
        <p:spPr>
          <a:xfrm>
            <a:off x="0" y="238698"/>
            <a:ext cx="8068235" cy="4892464"/>
          </a:xfrm>
          <a:prstGeom prst="rect">
            <a:avLst/>
          </a:prstGeom>
        </p:spPr>
      </p:pic>
    </p:spTree>
    <p:extLst>
      <p:ext uri="{BB962C8B-B14F-4D97-AF65-F5344CB8AC3E}">
        <p14:creationId xmlns:p14="http://schemas.microsoft.com/office/powerpoint/2010/main" val="130541525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Adapter Design Pattern</a:t>
            </a:r>
          </a:p>
        </p:txBody>
      </p:sp>
      <p:pic>
        <p:nvPicPr>
          <p:cNvPr id="6" name="Resim 5">
            <a:extLst>
              <a:ext uri="{FF2B5EF4-FFF2-40B4-BE49-F238E27FC236}">
                <a16:creationId xmlns:a16="http://schemas.microsoft.com/office/drawing/2014/main" id="{784A6FE9-E238-5B84-1839-DB3227EFE78E}"/>
              </a:ext>
            </a:extLst>
          </p:cNvPr>
          <p:cNvPicPr>
            <a:picLocks noChangeAspect="1"/>
          </p:cNvPicPr>
          <p:nvPr/>
        </p:nvPicPr>
        <p:blipFill>
          <a:blip r:embed="rId3"/>
          <a:stretch>
            <a:fillRect/>
          </a:stretch>
        </p:blipFill>
        <p:spPr>
          <a:xfrm>
            <a:off x="1" y="288675"/>
            <a:ext cx="8050290" cy="3897844"/>
          </a:xfrm>
          <a:prstGeom prst="rect">
            <a:avLst/>
          </a:prstGeom>
        </p:spPr>
      </p:pic>
    </p:spTree>
    <p:extLst>
      <p:ext uri="{BB962C8B-B14F-4D97-AF65-F5344CB8AC3E}">
        <p14:creationId xmlns:p14="http://schemas.microsoft.com/office/powerpoint/2010/main" val="345943162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Proxy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367415"/>
          </a:xfrm>
        </p:spPr>
        <p:txBody>
          <a:bodyPr rtlCol="0">
            <a:noAutofit/>
          </a:bodyPr>
          <a:lstStyle>
            <a:defPPr>
              <a:defRPr lang="tr-TR"/>
            </a:defPPr>
          </a:lstStyle>
          <a:p>
            <a:pPr algn="l" fontAlgn="base"/>
            <a:r>
              <a:rPr lang="tr-TR" sz="1050" b="0" i="0" dirty="0">
                <a:solidFill>
                  <a:schemeClr val="bg1"/>
                </a:solidFill>
                <a:effectLst/>
                <a:latin typeface="Source Sans Pro" panose="020B0503030403020204" pitchFamily="34" charset="0"/>
              </a:rPr>
              <a:t>Proxy tasarım deseni çalışma maliyeti yüksek işlemlerin olduğu yapılarda, web servisi kullanılan yapılarda, remoting uygulamalarında, operasyonun gerçekleştirilmesinden önce hazırlık yapılması veya ön işlem yapılması durumlarında kullanılır. Uygulanışı basit bir tasarım desenidir.  Pattern olarak bir objeyi temsil eden başka bir objeden bahsediyoruz.  Kullanım senaryolarından biri için de, bir classımız ve bunun bir nesnesi olduğunu varsayalım. Bu nesne bir okula ait tüm sınıf öğrencilerinin tüm bilgilerini tutuyor olsun. Aldıkları dersleri, derslerden aldıkları puanları, kaldıkları dersleri, isimlerini, soy isimlerini, doğum tarihlerini, ailelerinin isim, soy isim ve kimlik bilgilerini ve her bir işlem yaptığımızda bu okul öğrencilerini bir tur dönüyor ve gerekli bilgileri içerisinde barındırıyor olsun. Ancak bizim client olarak tüm bu bilgilerden ziyade belli başlı sınıfların belli başlı özelliklerine ve bilgilerine ihtiyacımız olabilir. Bu durumda proxy class oluşturup sadece belli başlı metotlara ve üyelere erişim izni verebiliriz ve client bu nesneyi kopyaladığında orjinal nesneyi kopyalamasına kıyasla çok daha az bir maliyet ile işi halletmiş olur.</a:t>
            </a:r>
          </a:p>
        </p:txBody>
      </p:sp>
      <p:pic>
        <p:nvPicPr>
          <p:cNvPr id="3" name="Resim 2">
            <a:extLst>
              <a:ext uri="{FF2B5EF4-FFF2-40B4-BE49-F238E27FC236}">
                <a16:creationId xmlns:a16="http://schemas.microsoft.com/office/drawing/2014/main" id="{59914DA8-0960-C701-45B5-B70FE36A97D3}"/>
              </a:ext>
            </a:extLst>
          </p:cNvPr>
          <p:cNvPicPr>
            <a:picLocks noChangeAspect="1"/>
          </p:cNvPicPr>
          <p:nvPr/>
        </p:nvPicPr>
        <p:blipFill>
          <a:blip r:embed="rId3"/>
          <a:stretch>
            <a:fillRect/>
          </a:stretch>
        </p:blipFill>
        <p:spPr>
          <a:xfrm>
            <a:off x="-1" y="260808"/>
            <a:ext cx="4667901" cy="1019317"/>
          </a:xfrm>
          <a:prstGeom prst="rect">
            <a:avLst/>
          </a:prstGeom>
        </p:spPr>
      </p:pic>
      <p:pic>
        <p:nvPicPr>
          <p:cNvPr id="6" name="Resim 5">
            <a:extLst>
              <a:ext uri="{FF2B5EF4-FFF2-40B4-BE49-F238E27FC236}">
                <a16:creationId xmlns:a16="http://schemas.microsoft.com/office/drawing/2014/main" id="{3FF0DF58-F778-0158-9DDF-49EFE6F48D1E}"/>
              </a:ext>
            </a:extLst>
          </p:cNvPr>
          <p:cNvPicPr>
            <a:picLocks noChangeAspect="1"/>
          </p:cNvPicPr>
          <p:nvPr/>
        </p:nvPicPr>
        <p:blipFill>
          <a:blip r:embed="rId4"/>
          <a:stretch>
            <a:fillRect/>
          </a:stretch>
        </p:blipFill>
        <p:spPr>
          <a:xfrm>
            <a:off x="0" y="1202620"/>
            <a:ext cx="4667901" cy="2505425"/>
          </a:xfrm>
          <a:prstGeom prst="rect">
            <a:avLst/>
          </a:prstGeom>
        </p:spPr>
      </p:pic>
      <p:pic>
        <p:nvPicPr>
          <p:cNvPr id="8" name="Resim 7">
            <a:extLst>
              <a:ext uri="{FF2B5EF4-FFF2-40B4-BE49-F238E27FC236}">
                <a16:creationId xmlns:a16="http://schemas.microsoft.com/office/drawing/2014/main" id="{C7D8FDF1-66DF-1ED4-DB36-0419798B780B}"/>
              </a:ext>
            </a:extLst>
          </p:cNvPr>
          <p:cNvPicPr>
            <a:picLocks noChangeAspect="1"/>
          </p:cNvPicPr>
          <p:nvPr/>
        </p:nvPicPr>
        <p:blipFill>
          <a:blip r:embed="rId5"/>
          <a:stretch>
            <a:fillRect/>
          </a:stretch>
        </p:blipFill>
        <p:spPr>
          <a:xfrm>
            <a:off x="0" y="3708045"/>
            <a:ext cx="4667901" cy="3044131"/>
          </a:xfrm>
          <a:prstGeom prst="rect">
            <a:avLst/>
          </a:prstGeom>
        </p:spPr>
      </p:pic>
      <p:pic>
        <p:nvPicPr>
          <p:cNvPr id="10" name="Resim 9">
            <a:extLst>
              <a:ext uri="{FF2B5EF4-FFF2-40B4-BE49-F238E27FC236}">
                <a16:creationId xmlns:a16="http://schemas.microsoft.com/office/drawing/2014/main" id="{E45FDE07-B959-EBFC-96F9-4F8A05069DEF}"/>
              </a:ext>
            </a:extLst>
          </p:cNvPr>
          <p:cNvPicPr>
            <a:picLocks noChangeAspect="1"/>
          </p:cNvPicPr>
          <p:nvPr/>
        </p:nvPicPr>
        <p:blipFill>
          <a:blip r:embed="rId6"/>
          <a:stretch>
            <a:fillRect/>
          </a:stretch>
        </p:blipFill>
        <p:spPr>
          <a:xfrm>
            <a:off x="4667900" y="260808"/>
            <a:ext cx="3434700" cy="2889147"/>
          </a:xfrm>
          <a:prstGeom prst="rect">
            <a:avLst/>
          </a:prstGeom>
        </p:spPr>
      </p:pic>
    </p:spTree>
    <p:extLst>
      <p:ext uri="{BB962C8B-B14F-4D97-AF65-F5344CB8AC3E}">
        <p14:creationId xmlns:p14="http://schemas.microsoft.com/office/powerpoint/2010/main" val="270021607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Nesne Yönetimli Programlama Faydaları</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buFont typeface="Arial" panose="020B0604020202020204" pitchFamily="34" charset="0"/>
              <a:buChar char="•"/>
            </a:pPr>
            <a:r>
              <a:rPr lang="tr-TR" sz="1200" b="0" i="0" dirty="0">
                <a:solidFill>
                  <a:srgbClr val="405261"/>
                </a:solidFill>
                <a:effectLst/>
                <a:latin typeface="AvenirRegular"/>
              </a:rPr>
              <a:t>Nesne oluşturma bir sınıf içerisinde toplanır ve tüm projelerde kullanılabilirliğe olanak sağlar.</a:t>
            </a:r>
          </a:p>
          <a:p>
            <a:pPr algn="l">
              <a:buFont typeface="Arial" panose="020B0604020202020204" pitchFamily="34" charset="0"/>
              <a:buChar char="•"/>
            </a:pPr>
            <a:r>
              <a:rPr lang="tr-TR" sz="1200" b="0" i="0" dirty="0">
                <a:solidFill>
                  <a:srgbClr val="405261"/>
                </a:solidFill>
                <a:effectLst/>
                <a:latin typeface="AvenirRegular"/>
              </a:rPr>
              <a:t>Sınıfların 1 kez oluşturulması sayesinde uzun kodları tekrardan yazmak yerine kısa kodlamalar ile çalıştırılabilir.</a:t>
            </a:r>
          </a:p>
          <a:p>
            <a:pPr algn="l">
              <a:buFont typeface="Arial" panose="020B0604020202020204" pitchFamily="34" charset="0"/>
              <a:buChar char="•"/>
            </a:pPr>
            <a:r>
              <a:rPr lang="tr-TR" sz="1200" b="0" i="0" dirty="0">
                <a:solidFill>
                  <a:srgbClr val="405261"/>
                </a:solidFill>
                <a:effectLst/>
                <a:latin typeface="AvenirRegular"/>
              </a:rPr>
              <a:t>Uzun kodların tekrar yazılmasının engellenmesi sayesinde geliştirme süreci kısalır.</a:t>
            </a:r>
          </a:p>
          <a:p>
            <a:pPr algn="l">
              <a:buFont typeface="Arial" panose="020B0604020202020204" pitchFamily="34" charset="0"/>
              <a:buChar char="•"/>
            </a:pPr>
            <a:r>
              <a:rPr lang="tr-TR" sz="1200" b="0" i="0" dirty="0">
                <a:solidFill>
                  <a:srgbClr val="405261"/>
                </a:solidFill>
                <a:effectLst/>
                <a:latin typeface="AvenirRegular"/>
              </a:rPr>
              <a:t>Nesneler birbirinden bağımsız olduğundan bilgi gizliliği konusunda avantaj sağlar.</a:t>
            </a:r>
          </a:p>
          <a:p>
            <a:pPr algn="l">
              <a:buFont typeface="Arial" panose="020B0604020202020204" pitchFamily="34" charset="0"/>
              <a:buChar char="•"/>
            </a:pPr>
            <a:r>
              <a:rPr lang="tr-TR" sz="1200" b="0" i="0" dirty="0">
                <a:solidFill>
                  <a:srgbClr val="405261"/>
                </a:solidFill>
                <a:effectLst/>
                <a:latin typeface="AvenirRegular"/>
              </a:rPr>
              <a:t>Sınıflar sayesinde tüm projelerde değişiklik yapmak yerine tek bir sınıfta değişiklik yapılıp tüm projelerde çalışması sağlanır. Bu zaman kaybını büyük ölçüde azaltır.</a:t>
            </a:r>
          </a:p>
        </p:txBody>
      </p:sp>
    </p:spTree>
    <p:extLst>
      <p:ext uri="{BB962C8B-B14F-4D97-AF65-F5344CB8AC3E}">
        <p14:creationId xmlns:p14="http://schemas.microsoft.com/office/powerpoint/2010/main" val="33989698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Bridge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650899"/>
          </a:xfrm>
        </p:spPr>
        <p:txBody>
          <a:bodyPr rtlCol="0">
            <a:noAutofit/>
          </a:bodyPr>
          <a:lstStyle>
            <a:defPPr>
              <a:defRPr lang="tr-TR"/>
            </a:defPPr>
          </a:lstStyle>
          <a:p>
            <a:pPr algn="l" fontAlgn="base"/>
            <a:r>
              <a:rPr lang="tr-TR" sz="950" b="1" i="0" dirty="0">
                <a:solidFill>
                  <a:schemeClr val="bg1"/>
                </a:solidFill>
                <a:effectLst/>
                <a:latin typeface="Source Sans Pro" panose="020B0503030403020204" pitchFamily="34" charset="0"/>
              </a:rPr>
              <a:t>ImplementationA , ImplementationB :</a:t>
            </a:r>
            <a:r>
              <a:rPr lang="tr-TR" sz="950" b="0" i="0" dirty="0">
                <a:solidFill>
                  <a:schemeClr val="bg1"/>
                </a:solidFill>
                <a:effectLst/>
                <a:latin typeface="Source Sans Pro" panose="020B0503030403020204" pitchFamily="34" charset="0"/>
              </a:rPr>
              <a:t> Esas fonksiyonaliteyi içerisinde barındıran classlar.</a:t>
            </a:r>
          </a:p>
          <a:p>
            <a:pPr algn="l" fontAlgn="base"/>
            <a:r>
              <a:rPr lang="tr-TR" sz="950" b="1" i="0" dirty="0">
                <a:solidFill>
                  <a:schemeClr val="bg1"/>
                </a:solidFill>
                <a:effectLst/>
                <a:latin typeface="Source Sans Pro" panose="020B0503030403020204" pitchFamily="34" charset="0"/>
              </a:rPr>
              <a:t>Bridge  : </a:t>
            </a:r>
            <a:r>
              <a:rPr lang="tr-TR" sz="950" b="0" i="0" dirty="0">
                <a:solidFill>
                  <a:schemeClr val="bg1"/>
                </a:solidFill>
                <a:effectLst/>
                <a:latin typeface="Source Sans Pro" panose="020B0503030403020204" pitchFamily="34" charset="0"/>
              </a:rPr>
              <a:t> ImplementionA ve ImplementationB classının türediği interface. Bu interface’in görevi abstraction ile Implementation classları arasında köprü görevi görmesi ve onları bağlamasıdır.</a:t>
            </a:r>
          </a:p>
          <a:p>
            <a:pPr algn="l" fontAlgn="base"/>
            <a:r>
              <a:rPr lang="tr-TR" sz="950" b="1" i="0" dirty="0">
                <a:solidFill>
                  <a:schemeClr val="bg1"/>
                </a:solidFill>
                <a:effectLst/>
                <a:latin typeface="Source Sans Pro" panose="020B0503030403020204" pitchFamily="34" charset="0"/>
              </a:rPr>
              <a:t>Abstraction :</a:t>
            </a:r>
            <a:r>
              <a:rPr lang="tr-TR" sz="950" b="0" i="0" dirty="0">
                <a:solidFill>
                  <a:schemeClr val="bg1"/>
                </a:solidFill>
                <a:effectLst/>
                <a:latin typeface="Source Sans Pro" panose="020B0503030403020204" pitchFamily="34" charset="0"/>
              </a:rPr>
              <a:t> Abstraction classı, bridge üzerinden esas classlara ve onların metotlarına ulaşarak bunları clienta ulaştırır. Böylece implementasyon classlarını clienttan soyutlamış olur.</a:t>
            </a:r>
          </a:p>
          <a:p>
            <a:pPr algn="l" fontAlgn="base"/>
            <a:r>
              <a:rPr lang="tr-TR" sz="950" b="1" i="0" dirty="0">
                <a:solidFill>
                  <a:schemeClr val="bg1"/>
                </a:solidFill>
                <a:effectLst/>
                <a:latin typeface="inherit"/>
              </a:rPr>
              <a:t>NE ZAMAN BRIDGE TASARIM DESENİ KULLANMALIYIM ?</a:t>
            </a:r>
            <a:endParaRPr lang="tr-TR" sz="950" b="0" i="0" dirty="0">
              <a:solidFill>
                <a:schemeClr val="bg1"/>
              </a:solidFill>
              <a:effectLst/>
              <a:latin typeface="Source Sans Pro" panose="020B0503030403020204" pitchFamily="34" charset="0"/>
            </a:endParaRPr>
          </a:p>
          <a:p>
            <a:pPr algn="l" fontAlgn="base"/>
            <a:r>
              <a:rPr lang="tr-TR" sz="950" b="0" i="0" dirty="0">
                <a:solidFill>
                  <a:schemeClr val="bg1"/>
                </a:solidFill>
                <a:effectLst/>
                <a:latin typeface="Source Sans Pro" panose="020B0503030403020204" pitchFamily="34" charset="0"/>
              </a:rPr>
              <a:t>  *  İmplementasyonları clienttan tamamen ayırmak istiyorsanız…</a:t>
            </a:r>
            <a:br>
              <a:rPr lang="tr-TR" sz="950" b="0" i="0" dirty="0">
                <a:solidFill>
                  <a:schemeClr val="bg1"/>
                </a:solidFill>
                <a:effectLst/>
                <a:latin typeface="Source Sans Pro" panose="020B0503030403020204" pitchFamily="34" charset="0"/>
              </a:rPr>
            </a:br>
            <a:r>
              <a:rPr lang="tr-TR" sz="950" b="0" i="0" dirty="0">
                <a:solidFill>
                  <a:schemeClr val="bg1"/>
                </a:solidFill>
                <a:effectLst/>
                <a:latin typeface="Source Sans Pro" panose="020B0503030403020204" pitchFamily="34" charset="0"/>
              </a:rPr>
              <a:t>  *  İmplementasyonları direkt olarak clientla iletişime geçen abstractiona bağlamak istemiyorsanız…</a:t>
            </a:r>
            <a:br>
              <a:rPr lang="tr-TR" sz="950" b="0" i="0" dirty="0">
                <a:solidFill>
                  <a:schemeClr val="bg1"/>
                </a:solidFill>
                <a:effectLst/>
                <a:latin typeface="Source Sans Pro" panose="020B0503030403020204" pitchFamily="34" charset="0"/>
              </a:rPr>
            </a:br>
            <a:r>
              <a:rPr lang="tr-TR" sz="950" b="0" i="0" dirty="0">
                <a:solidFill>
                  <a:schemeClr val="bg1"/>
                </a:solidFill>
                <a:effectLst/>
                <a:latin typeface="Source Sans Pro" panose="020B0503030403020204" pitchFamily="34" charset="0"/>
              </a:rPr>
              <a:t>  *  Abstraction classını rebuild dahi etmeden implementasyonlar içerisinde değişiklik yapmak istiyorsanız…</a:t>
            </a:r>
          </a:p>
          <a:p>
            <a:pPr algn="l" fontAlgn="base"/>
            <a:r>
              <a:rPr lang="tr-TR" sz="950" b="0" i="0" dirty="0">
                <a:solidFill>
                  <a:schemeClr val="bg1"/>
                </a:solidFill>
                <a:effectLst/>
                <a:latin typeface="Source Sans Pro" panose="020B0503030403020204" pitchFamily="34" charset="0"/>
              </a:rPr>
              <a:t>Aşağıda Bridge tasarım deseninin teorik implementasyonu verilmiştir. Abstraction classı , main class tarafından ulaşılabilinen classtır yani temsili olarak bizim clientımızın ulaştığı ve fonksiyonel classları clienttan soyutlayan classtır. Bridge ise abrastion ile iletişimde olan classtır. Bridge classı köprü vazifesi gördüğünden tüm fonksiyonel classların atası olmak zorundadır.</a:t>
            </a:r>
          </a:p>
          <a:p>
            <a:pPr algn="l" fontAlgn="base"/>
            <a:endParaRPr lang="tr-TR" sz="1050" b="0" i="0" dirty="0">
              <a:solidFill>
                <a:schemeClr val="bg1"/>
              </a:solidFill>
              <a:effectLst/>
              <a:latin typeface="Source Sans Pro" panose="020B0503030403020204" pitchFamily="34" charset="0"/>
            </a:endParaRPr>
          </a:p>
        </p:txBody>
      </p:sp>
      <p:pic>
        <p:nvPicPr>
          <p:cNvPr id="4" name="Resim 3">
            <a:extLst>
              <a:ext uri="{FF2B5EF4-FFF2-40B4-BE49-F238E27FC236}">
                <a16:creationId xmlns:a16="http://schemas.microsoft.com/office/drawing/2014/main" id="{9BA00635-4B1A-8E03-2505-B9EEFC94C045}"/>
              </a:ext>
            </a:extLst>
          </p:cNvPr>
          <p:cNvPicPr>
            <a:picLocks noChangeAspect="1"/>
          </p:cNvPicPr>
          <p:nvPr/>
        </p:nvPicPr>
        <p:blipFill>
          <a:blip r:embed="rId3"/>
          <a:stretch>
            <a:fillRect/>
          </a:stretch>
        </p:blipFill>
        <p:spPr>
          <a:xfrm>
            <a:off x="1158973" y="165207"/>
            <a:ext cx="6182588" cy="1876687"/>
          </a:xfrm>
          <a:prstGeom prst="rect">
            <a:avLst/>
          </a:prstGeom>
        </p:spPr>
      </p:pic>
      <p:pic>
        <p:nvPicPr>
          <p:cNvPr id="7" name="Resim 6">
            <a:extLst>
              <a:ext uri="{FF2B5EF4-FFF2-40B4-BE49-F238E27FC236}">
                <a16:creationId xmlns:a16="http://schemas.microsoft.com/office/drawing/2014/main" id="{6091B2FA-006C-D7BB-0D46-3778711D6FC6}"/>
              </a:ext>
            </a:extLst>
          </p:cNvPr>
          <p:cNvPicPr>
            <a:picLocks noChangeAspect="1"/>
          </p:cNvPicPr>
          <p:nvPr/>
        </p:nvPicPr>
        <p:blipFill>
          <a:blip r:embed="rId4"/>
          <a:stretch>
            <a:fillRect/>
          </a:stretch>
        </p:blipFill>
        <p:spPr>
          <a:xfrm>
            <a:off x="0" y="2041894"/>
            <a:ext cx="3524738" cy="4650899"/>
          </a:xfrm>
          <a:prstGeom prst="rect">
            <a:avLst/>
          </a:prstGeom>
        </p:spPr>
      </p:pic>
      <p:pic>
        <p:nvPicPr>
          <p:cNvPr id="12" name="Resim 11">
            <a:extLst>
              <a:ext uri="{FF2B5EF4-FFF2-40B4-BE49-F238E27FC236}">
                <a16:creationId xmlns:a16="http://schemas.microsoft.com/office/drawing/2014/main" id="{0BFC20C0-B661-4547-75DB-DE567201646A}"/>
              </a:ext>
            </a:extLst>
          </p:cNvPr>
          <p:cNvPicPr>
            <a:picLocks noChangeAspect="1"/>
          </p:cNvPicPr>
          <p:nvPr/>
        </p:nvPicPr>
        <p:blipFill>
          <a:blip r:embed="rId5"/>
          <a:stretch>
            <a:fillRect/>
          </a:stretch>
        </p:blipFill>
        <p:spPr>
          <a:xfrm>
            <a:off x="3524738" y="2041894"/>
            <a:ext cx="4563952" cy="1607239"/>
          </a:xfrm>
          <a:prstGeom prst="rect">
            <a:avLst/>
          </a:prstGeom>
        </p:spPr>
      </p:pic>
    </p:spTree>
    <p:extLst>
      <p:ext uri="{BB962C8B-B14F-4D97-AF65-F5344CB8AC3E}">
        <p14:creationId xmlns:p14="http://schemas.microsoft.com/office/powerpoint/2010/main" val="188371305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35C2D8AE-2A51-43C9-93E8-4B377C69977E}"/>
              </a:ext>
            </a:extLst>
          </p:cNvPr>
          <p:cNvSpPr>
            <a:spLocks noGrp="1"/>
          </p:cNvSpPr>
          <p:nvPr>
            <p:ph type="title"/>
          </p:nvPr>
        </p:nvSpPr>
        <p:spPr>
          <a:xfrm>
            <a:off x="8328323" y="527532"/>
            <a:ext cx="3291840" cy="1152039"/>
          </a:xfrm>
        </p:spPr>
        <p:txBody>
          <a:bodyPr rtlCol="0"/>
          <a:lstStyle>
            <a:defPPr>
              <a:defRPr lang="tr-TR"/>
            </a:defPPr>
          </a:lstStyle>
          <a:p>
            <a:pPr rtl="0"/>
            <a:r>
              <a:rPr lang="tr-TR" sz="3200" dirty="0"/>
              <a:t>Decorator Design Pattern</a:t>
            </a:r>
          </a:p>
        </p:txBody>
      </p:sp>
      <p:sp>
        <p:nvSpPr>
          <p:cNvPr id="13" name="Metin Yer Tutucusu 3">
            <a:extLst>
              <a:ext uri="{FF2B5EF4-FFF2-40B4-BE49-F238E27FC236}">
                <a16:creationId xmlns:a16="http://schemas.microsoft.com/office/drawing/2014/main" id="{5A1B00F9-CC1D-4C2D-B987-607685F3DEB9}"/>
              </a:ext>
            </a:extLst>
          </p:cNvPr>
          <p:cNvSpPr>
            <a:spLocks noGrp="1"/>
          </p:cNvSpPr>
          <p:nvPr>
            <p:ph type="body" sz="half" idx="2"/>
          </p:nvPr>
        </p:nvSpPr>
        <p:spPr>
          <a:xfrm>
            <a:off x="8393261" y="1791338"/>
            <a:ext cx="3161963" cy="4650899"/>
          </a:xfrm>
        </p:spPr>
        <p:txBody>
          <a:bodyPr rtlCol="0">
            <a:noAutofit/>
          </a:bodyPr>
          <a:lstStyle>
            <a:defPPr>
              <a:defRPr lang="tr-TR"/>
            </a:defPPr>
          </a:lstStyle>
          <a:p>
            <a:pPr algn="l" fontAlgn="base"/>
            <a:r>
              <a:rPr lang="tr-TR" sz="1000" b="0" i="0" dirty="0">
                <a:solidFill>
                  <a:schemeClr val="bg1"/>
                </a:solidFill>
                <a:effectLst/>
                <a:latin typeface="Source Sans Pro" panose="020B0503030403020204" pitchFamily="34" charset="0"/>
              </a:rPr>
              <a:t>Decorator tasarım deseninin amacı nesnelere dinamik olarak özellik eklemektir ve nesne kendisi de eklenen özelliklerden habersiz ve ayrı bir konumda olmalıdır. Yani kodun belli kısımlarında nesnelere belli özellikler kazandırmak istiyorsak ve bunu nesnenin kendi classından ayrıştırılmış bir şekilde yapmak istiyorsak decorator tasarım desenini kullanmalıyız.</a:t>
            </a:r>
          </a:p>
          <a:p>
            <a:pPr algn="l" fontAlgn="base"/>
            <a:r>
              <a:rPr lang="tr-TR" sz="1000" b="0" i="0" dirty="0">
                <a:solidFill>
                  <a:schemeClr val="bg1"/>
                </a:solidFill>
                <a:effectLst/>
                <a:latin typeface="Source Sans Pro" panose="020B0503030403020204" pitchFamily="34" charset="0"/>
              </a:rPr>
              <a:t>Decorator tasarım deseninin en önemli özellikleri</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Esas nesne dekore edildiğinin farkında değildir.  Yani dekoratör ile eklenen özellikler aslında kendi classı içerisinde barındırdığı özellikler değildir.</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Esas nesnenin classı tüm gerekli gereksiz opsiyonları içerisinde barındıran büyük bir class halinden çıkmış olur.</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Tüm decorator classları birbirinden bağımsızdır.</a:t>
            </a:r>
          </a:p>
          <a:p>
            <a:pPr marL="171450" indent="-171450" algn="l" fontAlgn="base">
              <a:buFont typeface="Wingdings" panose="05000000000000000000" pitchFamily="2" charset="2"/>
              <a:buChar char="§"/>
            </a:pPr>
            <a:r>
              <a:rPr lang="tr-TR" sz="1000" b="0" i="0" dirty="0">
                <a:solidFill>
                  <a:schemeClr val="bg1"/>
                </a:solidFill>
                <a:effectLst/>
                <a:latin typeface="Source Sans Pro" panose="020B0503030403020204" pitchFamily="34" charset="0"/>
              </a:rPr>
              <a:t>Decorator classları kendi arasında combine edilip eşleştirilebilir.</a:t>
            </a:r>
          </a:p>
          <a:p>
            <a:pPr algn="l" fontAlgn="base"/>
            <a:r>
              <a:rPr lang="tr-TR" sz="1000" b="1" i="0" dirty="0">
                <a:solidFill>
                  <a:schemeClr val="bg1"/>
                </a:solidFill>
                <a:effectLst/>
                <a:latin typeface="inherit"/>
              </a:rPr>
              <a:t>Component class :</a:t>
            </a:r>
            <a:r>
              <a:rPr lang="tr-TR" sz="1000" b="0" i="0" dirty="0">
                <a:solidFill>
                  <a:schemeClr val="bg1"/>
                </a:solidFill>
                <a:effectLst/>
                <a:latin typeface="Source Sans Pro" panose="020B0503030403020204" pitchFamily="34" charset="0"/>
              </a:rPr>
              <a:t> Üzerine dinamik olarak özellik ve davranış eklenecek olan nesnenin classı.</a:t>
            </a:r>
          </a:p>
          <a:p>
            <a:pPr algn="l" fontAlgn="base"/>
            <a:r>
              <a:rPr lang="tr-TR" sz="1000" b="1" i="0" dirty="0">
                <a:solidFill>
                  <a:schemeClr val="bg1"/>
                </a:solidFill>
                <a:effectLst/>
                <a:latin typeface="inherit"/>
              </a:rPr>
              <a:t>Decorator class :</a:t>
            </a:r>
            <a:r>
              <a:rPr lang="tr-TR" sz="1000" b="0" i="0" dirty="0">
                <a:solidFill>
                  <a:schemeClr val="bg1"/>
                </a:solidFill>
                <a:effectLst/>
                <a:latin typeface="Source Sans Pro" panose="020B0503030403020204" pitchFamily="34" charset="0"/>
              </a:rPr>
              <a:t> Dinamik olarak özelliğin ve davranışın eklendiği class.</a:t>
            </a:r>
          </a:p>
          <a:p>
            <a:pPr algn="l" fontAlgn="base"/>
            <a:r>
              <a:rPr lang="tr-TR" sz="1000" b="1" i="0" dirty="0">
                <a:solidFill>
                  <a:schemeClr val="bg1"/>
                </a:solidFill>
                <a:effectLst/>
                <a:latin typeface="inherit"/>
              </a:rPr>
              <a:t>IComponent  :</a:t>
            </a:r>
            <a:r>
              <a:rPr lang="tr-TR" sz="1000" b="0" i="0" dirty="0">
                <a:solidFill>
                  <a:schemeClr val="bg1"/>
                </a:solidFill>
                <a:effectLst/>
                <a:latin typeface="Source Sans Pro" panose="020B0503030403020204" pitchFamily="34" charset="0"/>
              </a:rPr>
              <a:t> Component ve Decorator classın türediği interface.</a:t>
            </a:r>
          </a:p>
          <a:p>
            <a:pPr marL="171450" indent="-171450" algn="l" fontAlgn="base">
              <a:buFont typeface="Wingdings" panose="05000000000000000000" pitchFamily="2" charset="2"/>
              <a:buChar char="§"/>
            </a:pPr>
            <a:endParaRPr lang="tr-TR" sz="1000" b="0" i="0" dirty="0">
              <a:solidFill>
                <a:schemeClr val="bg1"/>
              </a:solidFill>
              <a:effectLst/>
              <a:latin typeface="Source Sans Pro" panose="020B0503030403020204" pitchFamily="34" charset="0"/>
            </a:endParaRPr>
          </a:p>
          <a:p>
            <a:pPr algn="l" fontAlgn="base"/>
            <a:endParaRPr lang="tr-TR" sz="1050" b="0" i="0" dirty="0">
              <a:solidFill>
                <a:schemeClr val="bg1"/>
              </a:solidFill>
              <a:effectLst/>
              <a:latin typeface="Source Sans Pro" panose="020B0503030403020204" pitchFamily="34" charset="0"/>
            </a:endParaRPr>
          </a:p>
        </p:txBody>
      </p:sp>
      <p:pic>
        <p:nvPicPr>
          <p:cNvPr id="3" name="Resim 2">
            <a:extLst>
              <a:ext uri="{FF2B5EF4-FFF2-40B4-BE49-F238E27FC236}">
                <a16:creationId xmlns:a16="http://schemas.microsoft.com/office/drawing/2014/main" id="{2B2C3BE8-E15F-5FC5-80D0-64614B4A3429}"/>
              </a:ext>
            </a:extLst>
          </p:cNvPr>
          <p:cNvPicPr>
            <a:picLocks noChangeAspect="1"/>
          </p:cNvPicPr>
          <p:nvPr/>
        </p:nvPicPr>
        <p:blipFill>
          <a:blip r:embed="rId3"/>
          <a:stretch>
            <a:fillRect/>
          </a:stretch>
        </p:blipFill>
        <p:spPr>
          <a:xfrm>
            <a:off x="571837" y="172312"/>
            <a:ext cx="6763694" cy="2743583"/>
          </a:xfrm>
          <a:prstGeom prst="rect">
            <a:avLst/>
          </a:prstGeom>
        </p:spPr>
      </p:pic>
      <p:pic>
        <p:nvPicPr>
          <p:cNvPr id="6" name="Resim 5">
            <a:extLst>
              <a:ext uri="{FF2B5EF4-FFF2-40B4-BE49-F238E27FC236}">
                <a16:creationId xmlns:a16="http://schemas.microsoft.com/office/drawing/2014/main" id="{11F5917E-5CFC-4338-50F0-CE5FE800503E}"/>
              </a:ext>
            </a:extLst>
          </p:cNvPr>
          <p:cNvPicPr>
            <a:picLocks noChangeAspect="1"/>
          </p:cNvPicPr>
          <p:nvPr/>
        </p:nvPicPr>
        <p:blipFill>
          <a:blip r:embed="rId4"/>
          <a:stretch>
            <a:fillRect/>
          </a:stretch>
        </p:blipFill>
        <p:spPr>
          <a:xfrm>
            <a:off x="-1" y="2976499"/>
            <a:ext cx="2380523" cy="905001"/>
          </a:xfrm>
          <a:prstGeom prst="rect">
            <a:avLst/>
          </a:prstGeom>
        </p:spPr>
      </p:pic>
      <p:pic>
        <p:nvPicPr>
          <p:cNvPr id="9" name="Resim 8">
            <a:extLst>
              <a:ext uri="{FF2B5EF4-FFF2-40B4-BE49-F238E27FC236}">
                <a16:creationId xmlns:a16="http://schemas.microsoft.com/office/drawing/2014/main" id="{E004DA5A-0C7E-DE8D-631C-C39A1D55DDB6}"/>
              </a:ext>
            </a:extLst>
          </p:cNvPr>
          <p:cNvPicPr>
            <a:picLocks noChangeAspect="1"/>
          </p:cNvPicPr>
          <p:nvPr/>
        </p:nvPicPr>
        <p:blipFill>
          <a:blip r:embed="rId5"/>
          <a:stretch>
            <a:fillRect/>
          </a:stretch>
        </p:blipFill>
        <p:spPr>
          <a:xfrm>
            <a:off x="8467" y="3881500"/>
            <a:ext cx="2372056" cy="1467055"/>
          </a:xfrm>
          <a:prstGeom prst="rect">
            <a:avLst/>
          </a:prstGeom>
        </p:spPr>
      </p:pic>
      <p:pic>
        <p:nvPicPr>
          <p:cNvPr id="14" name="Resim 13">
            <a:extLst>
              <a:ext uri="{FF2B5EF4-FFF2-40B4-BE49-F238E27FC236}">
                <a16:creationId xmlns:a16="http://schemas.microsoft.com/office/drawing/2014/main" id="{083BB2C3-B9E6-4FC3-C1DB-D16E6AA602E9}"/>
              </a:ext>
            </a:extLst>
          </p:cNvPr>
          <p:cNvPicPr>
            <a:picLocks noChangeAspect="1"/>
          </p:cNvPicPr>
          <p:nvPr/>
        </p:nvPicPr>
        <p:blipFill>
          <a:blip r:embed="rId6"/>
          <a:stretch>
            <a:fillRect/>
          </a:stretch>
        </p:blipFill>
        <p:spPr>
          <a:xfrm>
            <a:off x="2388990" y="2989837"/>
            <a:ext cx="2614810" cy="3867258"/>
          </a:xfrm>
          <a:prstGeom prst="rect">
            <a:avLst/>
          </a:prstGeom>
        </p:spPr>
      </p:pic>
      <p:pic>
        <p:nvPicPr>
          <p:cNvPr id="16" name="Resim 15">
            <a:extLst>
              <a:ext uri="{FF2B5EF4-FFF2-40B4-BE49-F238E27FC236}">
                <a16:creationId xmlns:a16="http://schemas.microsoft.com/office/drawing/2014/main" id="{74B8F613-06BB-8204-10AE-9939CBFE2B1B}"/>
              </a:ext>
            </a:extLst>
          </p:cNvPr>
          <p:cNvPicPr>
            <a:picLocks noChangeAspect="1"/>
          </p:cNvPicPr>
          <p:nvPr/>
        </p:nvPicPr>
        <p:blipFill>
          <a:blip r:embed="rId7"/>
          <a:stretch>
            <a:fillRect/>
          </a:stretch>
        </p:blipFill>
        <p:spPr>
          <a:xfrm>
            <a:off x="5003800" y="2915896"/>
            <a:ext cx="3090333" cy="1272254"/>
          </a:xfrm>
          <a:prstGeom prst="rect">
            <a:avLst/>
          </a:prstGeom>
        </p:spPr>
      </p:pic>
    </p:spTree>
    <p:extLst>
      <p:ext uri="{BB962C8B-B14F-4D97-AF65-F5344CB8AC3E}">
        <p14:creationId xmlns:p14="http://schemas.microsoft.com/office/powerpoint/2010/main" val="382363746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r>
              <a:rPr lang="tr-TR" sz="7200" b="0" i="0" dirty="0">
                <a:solidFill>
                  <a:schemeClr val="tx1"/>
                </a:solidFill>
                <a:effectLst/>
                <a:latin typeface="sohne"/>
              </a:rPr>
              <a:t>Anti Pattern</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Anti Tasarım Deseni</a:t>
            </a:r>
          </a:p>
        </p:txBody>
      </p:sp>
    </p:spTree>
    <p:extLst>
      <p:ext uri="{BB962C8B-B14F-4D97-AF65-F5344CB8AC3E}">
        <p14:creationId xmlns:p14="http://schemas.microsoft.com/office/powerpoint/2010/main" val="222240246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4278716" y="363194"/>
            <a:ext cx="3231217" cy="769811"/>
          </a:xfrm>
        </p:spPr>
        <p:txBody>
          <a:bodyPr/>
          <a:lstStyle/>
          <a:p>
            <a:r>
              <a:rPr lang="tr-TR" dirty="0"/>
              <a:t>Anti Pattern</a:t>
            </a:r>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5394960" cy="5361801"/>
          </a:xfrm>
        </p:spPr>
        <p:txBody>
          <a:bodyPr>
            <a:normAutofit fontScale="77500" lnSpcReduction="20000"/>
          </a:bodyPr>
          <a:lstStyle/>
          <a:p>
            <a:pPr marL="0" indent="0" algn="l" fontAlgn="base">
              <a:buNone/>
            </a:pPr>
            <a:r>
              <a:rPr lang="tr-TR" b="1" i="0" dirty="0">
                <a:solidFill>
                  <a:srgbClr val="444444"/>
                </a:solidFill>
                <a:effectLst/>
                <a:latin typeface="inherit"/>
              </a:rPr>
              <a:t>Overengineering(Aşırı </a:t>
            </a:r>
            <a:r>
              <a:rPr lang="tr-TR" b="1" dirty="0">
                <a:solidFill>
                  <a:srgbClr val="444444"/>
                </a:solidFill>
                <a:latin typeface="inherit"/>
              </a:rPr>
              <a:t>M</a:t>
            </a:r>
            <a:r>
              <a:rPr lang="tr-TR" b="1" i="0" dirty="0">
                <a:solidFill>
                  <a:srgbClr val="444444"/>
                </a:solidFill>
                <a:effectLst/>
                <a:latin typeface="inherit"/>
              </a:rPr>
              <a:t>ühendislik)</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Mevcut sorunun, olduğundan çok daha büyük ve compleks olarak düşünülmesidir. Çözüm, daha kolay bir yoldan yapılabilirken daha karmaşık bir yapı ile çözmeye çalışmak olarak belirtilebilir. Bir çok sorunu çözen bir yapı, gerektiği yerde işe yaramıyorsa bir hiç bir şey ifade etmez. Yazılımcılar genellikle bilgilerinin tümünü(design patterns, tools vb) bir problem üzerinde kullanmaya heveslidir ancak problem ufak bir dokunuşla istenilen şekilde çözülebiliyor ise overengineering yapmak yersiz olacaktır.</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Copy-Paste Programming (Kopyala-Yapıştır Programlama)</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Bir programcının çözüme gitmek için, kodu bir fonksiyondan diğerine kopyalayıp yapıştırarak aynı kodu sıklıkla kullanması bir antipattern örneğidir. Yazılım geliştirici, yazdığı kodun ne iş yaptığını bilmeli, arka planını bilmediği kodları çözüm amaçlı copy-paste kullanmaktan kaçınmalıdır. Bunun yanında copy-paste programlama yazılımcıyı kod tekrarına düşüreceğinden uzun vadede, tekrar eden kodlarda bir bug bulunması veya kodun geliştirilmesi gereken durumlarda, bir çok yere dokunmak gerekecektir ve copy-paste programming uzun vadede projeyi zora sokacaktır. Bunun yerine karşılaşılan problemlere daha jenerik çözümler üretmek tercih edilmelidir.</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Analysis Paralysis</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Bir proje üzerinde yapılan analizlere gereğinden fazla zaman ve enerji ayrılmasıyla ortaya çıkar. Temel nedeni bilgi yetersizliği ve tecrübesizliktir. Bir karar vermeden ya da eyleme geçmeden önce aşırıya kaçan analizler, iş sürecinin duraksamasına neden olur.</a:t>
            </a:r>
            <a:endParaRPr lang="tr-TR" b="0" i="0" dirty="0">
              <a:solidFill>
                <a:srgbClr val="666666"/>
              </a:solidFill>
              <a:effectLst/>
              <a:latin typeface="Source Sans Pro" panose="020B0503030403020204" pitchFamily="34" charset="0"/>
            </a:endParaRPr>
          </a:p>
          <a:p>
            <a:pPr marL="0" indent="0">
              <a:buNone/>
            </a:pPr>
            <a:endParaRPr lang="tr-TR" dirty="0"/>
          </a:p>
        </p:txBody>
      </p:sp>
      <p:sp>
        <p:nvSpPr>
          <p:cNvPr id="9" name="İçerik Yer Tutucusu 8">
            <a:extLst>
              <a:ext uri="{FF2B5EF4-FFF2-40B4-BE49-F238E27FC236}">
                <a16:creationId xmlns:a16="http://schemas.microsoft.com/office/drawing/2014/main" id="{A49A6866-4744-935B-2353-7B8296CB3071}"/>
              </a:ext>
            </a:extLst>
          </p:cNvPr>
          <p:cNvSpPr>
            <a:spLocks noGrp="1"/>
          </p:cNvSpPr>
          <p:nvPr>
            <p:ph sz="quarter" idx="4"/>
          </p:nvPr>
        </p:nvSpPr>
        <p:spPr>
          <a:xfrm>
            <a:off x="5770543" y="1133005"/>
            <a:ext cx="6045876" cy="5361801"/>
          </a:xfrm>
        </p:spPr>
        <p:txBody>
          <a:bodyPr>
            <a:normAutofit fontScale="77500" lnSpcReduction="20000"/>
          </a:bodyPr>
          <a:lstStyle/>
          <a:p>
            <a:pPr marL="0" indent="0" algn="l" fontAlgn="base">
              <a:buNone/>
            </a:pPr>
            <a:r>
              <a:rPr lang="tr-TR" b="1" i="0" dirty="0">
                <a:solidFill>
                  <a:srgbClr val="444444"/>
                </a:solidFill>
                <a:effectLst/>
                <a:latin typeface="inherit"/>
              </a:rPr>
              <a:t>God Object -Blob</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Nesne yönelimli programlamada nesneler, programda yer alan iş bölümü için oldukça yararlıdır. Ancak gereğinden fazla iş yapabilen, çok fazla sayıda değişken ve metot içeren nesneler </a:t>
            </a:r>
            <a:r>
              <a:rPr lang="tr-TR" b="1" i="1" dirty="0">
                <a:solidFill>
                  <a:srgbClr val="333333"/>
                </a:solidFill>
                <a:effectLst/>
                <a:latin typeface="inherit"/>
              </a:rPr>
              <a:t>God Object</a:t>
            </a:r>
            <a:r>
              <a:rPr lang="tr-TR" b="0" i="0" dirty="0">
                <a:solidFill>
                  <a:srgbClr val="333333"/>
                </a:solidFill>
                <a:effectLst/>
                <a:latin typeface="Source Sans Pro" panose="020B0503030403020204" pitchFamily="34" charset="0"/>
              </a:rPr>
              <a:t> olarak adlandırılır. God Object, tasarımın tek bir parçasının-ki burada kastedilen bir sınıftır- çok fazla sayıda fonksiyona konsantre olmasıdır.</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Lava Flow (Dead Code) Antipattern</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Lava flow kod, önceden yazılmış , yazılma sebebi developerın bir probleme geçici çözüm arayışı veya kodla ilgili herhangi bir denemesi olabilir. Ancak geriye dönüp bakıldığında bu kodların ne işe yaradığı kimse tarafından bilinemez öyle ki bu kodları yazan  developer işten ayrılmış bile olabilir. Bu tarz kodların ne amaçla yazıldığı kimse tarafından bilinmediğinden çıkarılması yahut üzerinde değişiklik yapılmasının maliyeti yüksek olur ve  bu sebeple bu tarz kodların uzun vadede götürüsü fazla olur.</a:t>
            </a:r>
            <a:endParaRPr lang="tr-TR" b="0" i="0" dirty="0">
              <a:solidFill>
                <a:srgbClr val="666666"/>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 Bazı işlevselliklerin uygulanmasına yönelik çeşitli deneme yaklaşımlarının uygulanması.</a:t>
            </a:r>
            <a:br>
              <a:rPr lang="tr-TR" b="0" i="0" dirty="0">
                <a:solidFill>
                  <a:srgbClr val="666666"/>
                </a:solidFill>
                <a:effectLst/>
                <a:latin typeface="Source Sans Pro" panose="020B0503030403020204" pitchFamily="34" charset="0"/>
              </a:rPr>
            </a:br>
            <a:r>
              <a:rPr lang="tr-TR" b="0" i="0" dirty="0">
                <a:solidFill>
                  <a:srgbClr val="333333"/>
                </a:solidFill>
                <a:effectLst/>
                <a:latin typeface="Source Sans Pro" panose="020B0503030403020204" pitchFamily="34" charset="0"/>
              </a:rPr>
              <a:t>• Tek geliştirici (yalnız kurt) tarafından yazılan.</a:t>
            </a:r>
            <a:br>
              <a:rPr lang="tr-TR" b="0" i="0" dirty="0">
                <a:solidFill>
                  <a:srgbClr val="666666"/>
                </a:solidFill>
                <a:effectLst/>
                <a:latin typeface="Source Sans Pro" panose="020B0503030403020204" pitchFamily="34" charset="0"/>
              </a:rPr>
            </a:br>
            <a:r>
              <a:rPr lang="tr-TR" b="0" i="0" dirty="0">
                <a:solidFill>
                  <a:srgbClr val="333333"/>
                </a:solidFill>
                <a:effectLst/>
                <a:latin typeface="Source Sans Pro" panose="020B0503030403020204" pitchFamily="34" charset="0"/>
              </a:rPr>
              <a:t>• Konfigürasyon yönetimi veya süreç yönetimi politikalarına uyum eksikliği.</a:t>
            </a:r>
            <a:endParaRPr lang="tr-TR" b="0" i="0" dirty="0">
              <a:solidFill>
                <a:srgbClr val="666666"/>
              </a:solidFill>
              <a:effectLst/>
              <a:latin typeface="Source Sans Pro" panose="020B0503030403020204" pitchFamily="34" charset="0"/>
            </a:endParaRPr>
          </a:p>
          <a:p>
            <a:pPr marL="0" indent="0" algn="l" fontAlgn="base">
              <a:buNone/>
            </a:pPr>
            <a:r>
              <a:rPr lang="tr-TR" b="1" i="0" dirty="0">
                <a:solidFill>
                  <a:srgbClr val="444444"/>
                </a:solidFill>
                <a:effectLst/>
                <a:latin typeface="inherit"/>
              </a:rPr>
              <a:t>Golden Hammer</a:t>
            </a:r>
            <a:endParaRPr lang="tr-TR" b="1" i="0" dirty="0">
              <a:solidFill>
                <a:srgbClr val="444444"/>
              </a:solidFill>
              <a:effectLst/>
              <a:latin typeface="Source Sans Pro" panose="020B0503030403020204" pitchFamily="34" charset="0"/>
            </a:endParaRPr>
          </a:p>
          <a:p>
            <a:pPr marL="0" indent="0" algn="l" fontAlgn="base">
              <a:buNone/>
            </a:pPr>
            <a:r>
              <a:rPr lang="tr-TR" b="0" i="0" dirty="0">
                <a:solidFill>
                  <a:srgbClr val="333333"/>
                </a:solidFill>
                <a:effectLst/>
                <a:latin typeface="Source Sans Pro" panose="020B0503030403020204" pitchFamily="34" charset="0"/>
              </a:rPr>
              <a:t>Her problemin farklı bir çözüm yaklaşımına ihtiyacı vardır. Ancak işlevine güvenilen bir çözümü bir çok problemde kullanmaya çalışmak bir anti-</a:t>
            </a:r>
            <a:r>
              <a:rPr lang="tr-TR" b="0" i="0" dirty="0" err="1">
                <a:solidFill>
                  <a:srgbClr val="333333"/>
                </a:solidFill>
                <a:effectLst/>
                <a:latin typeface="Source Sans Pro" panose="020B0503030403020204" pitchFamily="34" charset="0"/>
              </a:rPr>
              <a:t>pattern’dir</a:t>
            </a:r>
            <a:r>
              <a:rPr lang="tr-TR" b="0" i="0" dirty="0">
                <a:solidFill>
                  <a:srgbClr val="333333"/>
                </a:solidFill>
                <a:effectLst/>
                <a:latin typeface="Source Sans Pro" panose="020B0503030403020204" pitchFamily="34" charset="0"/>
              </a:rPr>
              <a:t>. Geliştiriciler ve yöneticiler mevcut bir yaklaşımla rahatlar ve daha uygun olanı öğrenmek ve uygulamak istemezler. Bu, özellikle dünya bankacılığı topluluğunda yaygın olan ortak “bizim veri tabanımız mimarimizdir” zihniyetiyle belirlenir.</a:t>
            </a:r>
            <a:endParaRPr lang="tr-TR"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143368037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4278716" y="363194"/>
            <a:ext cx="3231217" cy="769811"/>
          </a:xfrm>
        </p:spPr>
        <p:txBody>
          <a:bodyPr/>
          <a:lstStyle/>
          <a:p>
            <a:r>
              <a:rPr lang="tr-TR" dirty="0"/>
              <a:t>Anti Pattern</a:t>
            </a:r>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5394960" cy="5361801"/>
          </a:xfrm>
        </p:spPr>
        <p:txBody>
          <a:bodyPr>
            <a:normAutofit fontScale="77500" lnSpcReduction="20000"/>
          </a:bodyPr>
          <a:lstStyle/>
          <a:p>
            <a:pPr algn="l" fontAlgn="base"/>
            <a:r>
              <a:rPr lang="tr-TR" b="1" i="0" dirty="0">
                <a:solidFill>
                  <a:srgbClr val="444444"/>
                </a:solidFill>
                <a:effectLst/>
                <a:latin typeface="inherit"/>
              </a:rPr>
              <a:t>Hard Coding</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Sabit kodlama; uygulamadaki configlerin ve değişkenlerin doğrudan programcı tarafından kodun içinde belirlenmesidir. Bu gibi durumlarda config ve değişkenlerde yapılmak istenen her değişiklik için kod üzerinde bir değişiklik ve deployment süreci gerekecektir ve hard codingin miktarı arttıkça bunun maliyeti daha da artacaktır. Bunun yerine değişkenlerin ve konfigurasyon verilerinin veritabanı, ya da .ini config dosyalarda tutulması daha kullanışlıdır.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Boat Anchor</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Kullanılmayan ancak programda yer verilen kod parçalarına verilen addır. “Bu metoda/kütüphaneye ilerleyen zamanlarda ihtiyacımız olabilir” denilerek yazılan fakat yazıldığı yerde unutulan kod parçalarının ortaya çıkarttığı durumdur.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Cargo Cult Programlama</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Niye kullanıldığını bilmeden, arka planında yatan prensipleri anlamadan bir takım</a:t>
            </a:r>
            <a:r>
              <a:rPr lang="tr-TR" b="1" i="1" dirty="0">
                <a:solidFill>
                  <a:srgbClr val="333333"/>
                </a:solidFill>
                <a:effectLst/>
                <a:latin typeface="inherit"/>
              </a:rPr>
              <a:t> pattern’leri</a:t>
            </a:r>
            <a:r>
              <a:rPr lang="tr-TR" b="0" i="0" dirty="0">
                <a:solidFill>
                  <a:srgbClr val="333333"/>
                </a:solidFill>
                <a:effectLst/>
                <a:latin typeface="Source Sans Pro" panose="020B0503030403020204" pitchFamily="34" charset="0"/>
              </a:rPr>
              <a:t> sırf </a:t>
            </a:r>
            <a:r>
              <a:rPr lang="tr-TR" b="0" i="1" dirty="0">
                <a:solidFill>
                  <a:srgbClr val="333333"/>
                </a:solidFill>
                <a:effectLst/>
                <a:latin typeface="inherit"/>
              </a:rPr>
              <a:t>kullanmış olmak için kullanıp</a:t>
            </a:r>
            <a:r>
              <a:rPr lang="tr-TR" b="0" i="0" dirty="0">
                <a:solidFill>
                  <a:srgbClr val="333333"/>
                </a:solidFill>
                <a:effectLst/>
                <a:latin typeface="Source Sans Pro" panose="020B0503030403020204" pitchFamily="34" charset="0"/>
              </a:rPr>
              <a:t> kod yazmaya verilen isimdir.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Error Hiding (Hata Gizleme) </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Çalışma zamanında oluşan hataları exception handling mekanizmasıyla yakalamak ancak hata mesajlarını log’lamayarak gizlemek, adeta hatanın üstünü örtmek anlamına gelir. Bu özellikle uygulamaya destek veren kişileri zora sokacak bir antipatterndir. Bu tip bir anti-</a:t>
            </a:r>
            <a:r>
              <a:rPr lang="tr-TR" b="0" i="0" dirty="0" err="1">
                <a:solidFill>
                  <a:srgbClr val="333333"/>
                </a:solidFill>
                <a:effectLst/>
                <a:latin typeface="Source Sans Pro" panose="020B0503030403020204" pitchFamily="34" charset="0"/>
              </a:rPr>
              <a:t>patternden</a:t>
            </a:r>
            <a:r>
              <a:rPr lang="tr-TR" b="0" i="0" dirty="0">
                <a:solidFill>
                  <a:srgbClr val="333333"/>
                </a:solidFill>
                <a:effectLst/>
                <a:latin typeface="Source Sans Pro" panose="020B0503030403020204" pitchFamily="34" charset="0"/>
              </a:rPr>
              <a:t> kurtulmak için hataları olabildiğince gidermek , hata mesajlarını loglamak ve son kullanıcıya anlamlı hata mesajları dönmek gerekir.</a:t>
            </a:r>
            <a:endParaRPr lang="tr-TR" b="0" i="0" dirty="0">
              <a:solidFill>
                <a:srgbClr val="666666"/>
              </a:solidFill>
              <a:effectLst/>
              <a:latin typeface="Source Sans Pro" panose="020B0503030403020204" pitchFamily="34" charset="0"/>
            </a:endParaRPr>
          </a:p>
        </p:txBody>
      </p:sp>
      <p:sp>
        <p:nvSpPr>
          <p:cNvPr id="9" name="İçerik Yer Tutucusu 8">
            <a:extLst>
              <a:ext uri="{FF2B5EF4-FFF2-40B4-BE49-F238E27FC236}">
                <a16:creationId xmlns:a16="http://schemas.microsoft.com/office/drawing/2014/main" id="{A49A6866-4744-935B-2353-7B8296CB3071}"/>
              </a:ext>
            </a:extLst>
          </p:cNvPr>
          <p:cNvSpPr>
            <a:spLocks noGrp="1"/>
          </p:cNvSpPr>
          <p:nvPr>
            <p:ph sz="quarter" idx="4"/>
          </p:nvPr>
        </p:nvSpPr>
        <p:spPr>
          <a:xfrm>
            <a:off x="5770543" y="1133005"/>
            <a:ext cx="6045876" cy="5361801"/>
          </a:xfrm>
        </p:spPr>
        <p:txBody>
          <a:bodyPr>
            <a:normAutofit fontScale="77500" lnSpcReduction="20000"/>
          </a:bodyPr>
          <a:lstStyle/>
          <a:p>
            <a:pPr algn="l" fontAlgn="base"/>
            <a:r>
              <a:rPr lang="tr-TR" b="1" i="0" dirty="0">
                <a:solidFill>
                  <a:srgbClr val="444444"/>
                </a:solidFill>
                <a:effectLst/>
                <a:latin typeface="inherit"/>
              </a:rPr>
              <a:t>Vendor Lock-In — Organizational </a:t>
            </a:r>
            <a:endParaRPr lang="tr-TR" b="1" i="0" dirty="0">
              <a:solidFill>
                <a:srgbClr val="444444"/>
              </a:solidFill>
              <a:effectLst/>
              <a:latin typeface="Source Sans Pro" panose="020B0503030403020204" pitchFamily="34" charset="0"/>
            </a:endParaRPr>
          </a:p>
          <a:p>
            <a:pPr algn="l" fontAlgn="base"/>
            <a:r>
              <a:rPr lang="tr-TR" b="0" i="1" dirty="0">
                <a:solidFill>
                  <a:srgbClr val="333333"/>
                </a:solidFill>
                <a:effectLst/>
                <a:latin typeface="inherit"/>
              </a:rPr>
              <a:t>Bir sistemin dışarıdan sağlanan bir bileşene aşırı bağımlı tasarlanması/geliştirilmesi/yürütülmesi.</a:t>
            </a:r>
            <a:endParaRPr lang="tr-TR" b="0" i="0" dirty="0">
              <a:solidFill>
                <a:srgbClr val="666666"/>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Müşteri olarak bir üreticinin ürünü veya hizmetine sıkı sıkıya bağlı olunan hallerde ortaya çıkar. </a:t>
            </a:r>
            <a:r>
              <a:rPr lang="tr-TR" b="0" i="0" dirty="0" err="1">
                <a:solidFill>
                  <a:srgbClr val="333333"/>
                </a:solidFill>
                <a:effectLst/>
                <a:latin typeface="Source Sans Pro" panose="020B0503030403020204" pitchFamily="34" charset="0"/>
              </a:rPr>
              <a:t>Öyleki</a:t>
            </a:r>
            <a:r>
              <a:rPr lang="tr-TR" b="0" i="0" dirty="0">
                <a:solidFill>
                  <a:srgbClr val="333333"/>
                </a:solidFill>
                <a:effectLst/>
                <a:latin typeface="Source Sans Pro" panose="020B0503030403020204" pitchFamily="34" charset="0"/>
              </a:rPr>
              <a:t> farklı bir üreticinin ürününe geçiş yapmak için ekstra maliyet altına girmek gerekebilir. Sıklıkla verilen örneklerden birisi müzik sistemi içeriye gömülü olan otomobillerdir. Bunlarda müzik sistemini değiştirmek epeyce külfetli bir iştir.</a:t>
            </a:r>
            <a:endParaRPr lang="tr-TR" b="0" i="0" dirty="0">
              <a:solidFill>
                <a:srgbClr val="666666"/>
              </a:solidFill>
              <a:effectLst/>
              <a:latin typeface="Source Sans Pro" panose="020B0503030403020204" pitchFamily="34" charset="0"/>
            </a:endParaRPr>
          </a:p>
          <a:p>
            <a:pPr algn="l" fontAlgn="base"/>
            <a:r>
              <a:rPr lang="tr-TR" b="1" i="0" dirty="0">
                <a:solidFill>
                  <a:srgbClr val="444444"/>
                </a:solidFill>
                <a:effectLst/>
                <a:latin typeface="inherit"/>
              </a:rPr>
              <a:t>Functional Decomposition</a:t>
            </a:r>
            <a:endParaRPr lang="tr-TR" b="1" i="0" dirty="0">
              <a:solidFill>
                <a:srgbClr val="444444"/>
              </a:solidFill>
              <a:effectLst/>
              <a:latin typeface="Source Sans Pro" panose="020B0503030403020204" pitchFamily="34" charset="0"/>
            </a:endParaRPr>
          </a:p>
          <a:p>
            <a:pPr algn="l" fontAlgn="base"/>
            <a:r>
              <a:rPr lang="tr-TR" b="0" i="0" dirty="0">
                <a:solidFill>
                  <a:srgbClr val="333333"/>
                </a:solidFill>
                <a:effectLst/>
                <a:latin typeface="Source Sans Pro" panose="020B0503030403020204" pitchFamily="34" charset="0"/>
              </a:rPr>
              <a:t>Bu AntiPattern, nesne yönelimli bir dilde bir uygulama tasarlayan ve uygulayan, ancak tasarımı nesne yönelimli olmaktan ziyade prosedürel olan kodlar için geçerlidir. Functional Decompositionda  class isimleri genellikle fonksiyon isimlerine benzer olup classlar tek bir fonksiyon veya tek bir processle kısıtlanır. Ayrıca tüm sınıf propertyleri özeldir ve yalnızca sınıfın içinde kullanılır.  Geliştiriciler, çok sayıda alt rutin çağrısı yapan bir “ana” rutin üzerinden, sınıf hiyerarşisini tamamen yok sayarak bir sınıf haline getirme eğiliminde olurlar.</a:t>
            </a:r>
            <a:endParaRPr lang="tr-TR"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52023002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BF7C1AD-35AD-2CEB-9405-03EE4AC56DBC}"/>
              </a:ext>
            </a:extLst>
          </p:cNvPr>
          <p:cNvSpPr>
            <a:spLocks noGrp="1"/>
          </p:cNvSpPr>
          <p:nvPr>
            <p:ph type="title"/>
          </p:nvPr>
        </p:nvSpPr>
        <p:spPr/>
        <p:txBody>
          <a:bodyPr/>
          <a:lstStyle/>
          <a:p>
            <a:r>
              <a:rPr lang="tr-TR" sz="7200" b="0" i="0" dirty="0">
                <a:solidFill>
                  <a:schemeClr val="tx1"/>
                </a:solidFill>
                <a:effectLst/>
                <a:latin typeface="sohne"/>
              </a:rPr>
              <a:t>OTHER DESIGN PATTERNS</a:t>
            </a:r>
          </a:p>
        </p:txBody>
      </p:sp>
      <p:sp>
        <p:nvSpPr>
          <p:cNvPr id="6" name="Metin Yer Tutucusu 5">
            <a:extLst>
              <a:ext uri="{FF2B5EF4-FFF2-40B4-BE49-F238E27FC236}">
                <a16:creationId xmlns:a16="http://schemas.microsoft.com/office/drawing/2014/main" id="{A2BB9AE3-9692-F20F-FD57-D813700B4488}"/>
              </a:ext>
            </a:extLst>
          </p:cNvPr>
          <p:cNvSpPr>
            <a:spLocks noGrp="1"/>
          </p:cNvSpPr>
          <p:nvPr>
            <p:ph type="body" idx="1"/>
          </p:nvPr>
        </p:nvSpPr>
        <p:spPr/>
        <p:txBody>
          <a:bodyPr/>
          <a:lstStyle/>
          <a:p>
            <a:r>
              <a:rPr lang="tr-TR" dirty="0"/>
              <a:t>DİĞER TASARIM DESENLERİ</a:t>
            </a:r>
          </a:p>
        </p:txBody>
      </p:sp>
    </p:spTree>
    <p:extLst>
      <p:ext uri="{BB962C8B-B14F-4D97-AF65-F5344CB8AC3E}">
        <p14:creationId xmlns:p14="http://schemas.microsoft.com/office/powerpoint/2010/main" val="243299717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817201" y="464794"/>
            <a:ext cx="7156532" cy="769811"/>
          </a:xfrm>
        </p:spPr>
        <p:txBody>
          <a:bodyPr>
            <a:normAutofit fontScale="90000"/>
          </a:bodyPr>
          <a:lstStyle/>
          <a:p>
            <a:r>
              <a:rPr lang="tr-TR" sz="4800" b="0" i="0" dirty="0">
                <a:solidFill>
                  <a:schemeClr val="tx1"/>
                </a:solidFill>
                <a:effectLst/>
                <a:latin typeface="sohne"/>
              </a:rPr>
              <a:t>REPOSITORY DESIGN PATTERNS</a:t>
            </a:r>
            <a:endParaRPr lang="tr-TR"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marL="0" indent="0" algn="l" fontAlgn="base">
              <a:buNone/>
            </a:pPr>
            <a:r>
              <a:rPr lang="tr-TR" sz="1160" b="0" i="0" dirty="0">
                <a:solidFill>
                  <a:srgbClr val="333333"/>
                </a:solidFill>
                <a:effectLst/>
                <a:latin typeface="Source Sans Pro" panose="020B0503030403020204" pitchFamily="34" charset="0"/>
              </a:rPr>
              <a:t>Veri merkezli yazılımların iş katmanlarından veriye ulaşım işlemleri sırasında meydana gelen ve gözardı edilen bazı ayrıntılar, yazılımın ilerki aşamalarında önümüze bir çığ misali yığılıp kalmaktadır. Özellikle katmanlı mimaride geliştirilen yazılımlarda iş kuralları ve katmanlar, düzgün  oluşturulmadığı taktirde bir işi N defa yapmak zorunda kalabiliriz. Ancak nesneye yönelik (object oriented) yapıların ilkelerinden biri de, bir kuralı bir kez belirleyip N kez çalıştırmaktır. Örneğin veritabanındaki öğrenciler tablosuna öğrenci eklemeyi yapan bir nesne ve bir metod olmalıdır.</a:t>
            </a:r>
            <a:endParaRPr lang="tr-TR" sz="1160" b="0" i="0" dirty="0">
              <a:solidFill>
                <a:srgbClr val="666666"/>
              </a:solidFill>
              <a:effectLst/>
              <a:latin typeface="Source Sans Pro" panose="020B0503030403020204" pitchFamily="34" charset="0"/>
            </a:endParaRPr>
          </a:p>
          <a:p>
            <a:pPr marL="0" indent="0" algn="l" fontAlgn="base">
              <a:buNone/>
            </a:pPr>
            <a:r>
              <a:rPr lang="tr-TR" sz="1160" b="0" i="0" dirty="0">
                <a:solidFill>
                  <a:srgbClr val="333333"/>
                </a:solidFill>
                <a:effectLst/>
                <a:latin typeface="Source Sans Pro" panose="020B0503030403020204" pitchFamily="34" charset="0"/>
              </a:rPr>
              <a:t>İş katmanında dikkat edilmesi gereken bazı kurallar vardır. Bunlar:</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Kod tekrarlarından kaçınmak</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Hata yakalamayı kolaylaştırmak</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Kod yazımını ve okunuşunu kolaylaştırmak</a:t>
            </a:r>
            <a:endParaRPr lang="tr-TR" sz="1160" b="0" i="0" dirty="0">
              <a:solidFill>
                <a:srgbClr val="666666"/>
              </a:solidFill>
              <a:effectLst/>
              <a:latin typeface="Source Sans Pro" panose="020B0503030403020204" pitchFamily="34" charset="0"/>
            </a:endParaRPr>
          </a:p>
          <a:p>
            <a:pPr fontAlgn="base"/>
            <a:r>
              <a:rPr lang="tr-TR" sz="1160" b="0" i="0" dirty="0">
                <a:solidFill>
                  <a:srgbClr val="333333"/>
                </a:solidFill>
                <a:effectLst/>
                <a:latin typeface="Source Sans Pro" panose="020B0503030403020204" pitchFamily="34" charset="0"/>
              </a:rPr>
              <a:t>Test edilebilir bir yapı kurgulamak</a:t>
            </a:r>
            <a:endParaRPr lang="tr-TR" sz="1160" b="0" i="0" dirty="0">
              <a:solidFill>
                <a:srgbClr val="666666"/>
              </a:solidFill>
              <a:effectLst/>
              <a:latin typeface="Source Sans Pro" panose="020B0503030403020204" pitchFamily="34" charset="0"/>
            </a:endParaRPr>
          </a:p>
          <a:p>
            <a:pPr marL="0" indent="0" algn="l" fontAlgn="base">
              <a:buNone/>
            </a:pPr>
            <a:r>
              <a:rPr lang="tr-TR" sz="1160" b="0" i="0" dirty="0">
                <a:solidFill>
                  <a:srgbClr val="333333"/>
                </a:solidFill>
                <a:effectLst/>
                <a:latin typeface="Source Sans Pro" panose="020B0503030403020204" pitchFamily="34" charset="0"/>
              </a:rPr>
              <a:t>Repository pattern de bizi bu kurallara uymaya zorlamaktadır. Peki repository pattern nedir?</a:t>
            </a:r>
          </a:p>
          <a:p>
            <a:pPr marL="0" indent="0" algn="l" fontAlgn="base">
              <a:buNone/>
            </a:pPr>
            <a:r>
              <a:rPr lang="tr-TR" sz="1160" b="1" i="0" dirty="0">
                <a:solidFill>
                  <a:srgbClr val="333333"/>
                </a:solidFill>
                <a:effectLst/>
                <a:latin typeface="inherit"/>
              </a:rPr>
              <a:t>Veri merkezli uygulamalarda veriye erişimin ve yönetimin tek noktaya indirilmesini sağlayan bir tasarım desenidir.</a:t>
            </a:r>
            <a:r>
              <a:rPr lang="tr-TR" sz="1160" b="0" i="0" dirty="0">
                <a:solidFill>
                  <a:srgbClr val="333333"/>
                </a:solidFill>
                <a:effectLst/>
                <a:latin typeface="Source Sans Pro" panose="020B0503030403020204" pitchFamily="34" charset="0"/>
              </a:rPr>
              <a:t> Veri merkezli uygulama olması şart değil elbette. Ama bu yazıdaki uygulama veriye erişim kurallarını belirleyen bir örnek üzerinden yürütülecektir.</a:t>
            </a:r>
            <a:endParaRPr lang="tr-TR" sz="1160" b="0" i="0" dirty="0">
              <a:solidFill>
                <a:srgbClr val="666666"/>
              </a:solidFill>
              <a:effectLst/>
              <a:latin typeface="Source Sans Pro" panose="020B0503030403020204" pitchFamily="34" charset="0"/>
            </a:endParaRPr>
          </a:p>
          <a:p>
            <a:pPr marL="0" indent="0" algn="l" fontAlgn="base">
              <a:buNone/>
            </a:pPr>
            <a:r>
              <a:rPr lang="tr-TR" sz="1160" b="0" i="0" dirty="0">
                <a:solidFill>
                  <a:srgbClr val="333333"/>
                </a:solidFill>
                <a:effectLst/>
                <a:latin typeface="Source Sans Pro" panose="020B0503030403020204" pitchFamily="34" charset="0"/>
              </a:rPr>
              <a:t>Örneğimiz, bir ASP.NET MVC web uygulaması içerisinden alınmış repository uygulanışını göstermektedir. Verileri, tek noktadan taşıma işlemini yapacak olan repository yapısı da Entity Framework altyapısını kullanmaktadır. Repository pattern için kullanılan teknoloji çokta önemli değildir. MVC veya Entity Framewok gibi detaylara bu örnekte gerek yoktur, yeri gelmişken bahsetmeden geçemedim. İstersek kendi veri katmanımızı (data layer) hazırlayarak da yola devam edebiliriz.</a:t>
            </a:r>
          </a:p>
          <a:p>
            <a:pPr algn="l" fontAlgn="base"/>
            <a:r>
              <a:rPr lang="tr-TR" sz="1160" b="0" i="0" dirty="0">
                <a:solidFill>
                  <a:srgbClr val="333333"/>
                </a:solidFill>
                <a:effectLst/>
                <a:latin typeface="Source Sans Pro" panose="020B0503030403020204" pitchFamily="34" charset="0"/>
              </a:rPr>
              <a:t>ASP.NET MVC mimarisinin tanıtımı konusunda en etkili örnek olan açık kaynak kodlu </a:t>
            </a:r>
            <a:r>
              <a:rPr lang="tr-TR" sz="1160" b="1" i="0" dirty="0">
                <a:solidFill>
                  <a:srgbClr val="333333"/>
                </a:solidFill>
                <a:effectLst/>
                <a:latin typeface="inherit"/>
              </a:rPr>
              <a:t>Nerddinner</a:t>
            </a:r>
            <a:r>
              <a:rPr lang="tr-TR" sz="1160" b="0" i="0" dirty="0">
                <a:solidFill>
                  <a:srgbClr val="333333"/>
                </a:solidFill>
                <a:effectLst/>
                <a:latin typeface="Source Sans Pro" panose="020B0503030403020204" pitchFamily="34" charset="0"/>
              </a:rPr>
              <a:t> uygulaması üzerinden işlemlerimizi yürütmeye çalışacağız. Neden hazır bir uygulama üzerinden gittim? Kendim de bir sınıf hazırlayıp burada kullanabilirdim pek tabi. Ancak, Nerddinner uygulamasını merak edip bakmanızı da istedim, çok faydalı olacağından eminim.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Nerddinner nedir? Hikaye olarak, insanların yemek yiyebilecek yerleri internet üzerinden kaydedebilecekleri veya daha önceden, başkaları tarafından kaydedilen yemek yenilebilecek yerleri görebilmelerini sağlamak şeklinde özetlenebilir. Bu kısmı da yeri gelmişken kısaca özetledikten sonra konumuza dönebiliriz.</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Projede yemek yerleri,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tablosunda tutulmaktadır. Entity framework tarafında da, veritabaındaki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tablosu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sınıfı tarafından temsil edilmektedir. Bu noktada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tablosuna CRUD(Create, Update, Delete) işlemlerini gerçekleştirebilmek için bir arayüz (interface) tanımlanır. Bu arayüzü uygulayan(implement) eden sınıflar </a:t>
            </a:r>
            <a:r>
              <a:rPr lang="tr-TR" sz="1160" b="1" i="0" dirty="0">
                <a:solidFill>
                  <a:srgbClr val="333333"/>
                </a:solidFill>
                <a:effectLst/>
                <a:latin typeface="inherit"/>
              </a:rPr>
              <a:t>Dinner</a:t>
            </a:r>
            <a:r>
              <a:rPr lang="tr-TR" sz="1160" b="0" i="0" dirty="0">
                <a:solidFill>
                  <a:srgbClr val="333333"/>
                </a:solidFill>
                <a:effectLst/>
                <a:latin typeface="Source Sans Pro" panose="020B0503030403020204" pitchFamily="34" charset="0"/>
              </a:rPr>
              <a:t> tablosuna CRUD işlemlerini yapmaya hazır demektir.</a:t>
            </a:r>
            <a:endParaRPr lang="tr-TR" sz="116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13307100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817201" y="464794"/>
            <a:ext cx="7156532" cy="769811"/>
          </a:xfrm>
        </p:spPr>
        <p:txBody>
          <a:bodyPr>
            <a:normAutofit fontScale="90000"/>
          </a:bodyPr>
          <a:lstStyle/>
          <a:p>
            <a:r>
              <a:rPr lang="tr-TR" sz="4800" b="0" i="0" dirty="0">
                <a:solidFill>
                  <a:schemeClr val="tx1"/>
                </a:solidFill>
                <a:effectLst/>
                <a:latin typeface="sohne"/>
              </a:rPr>
              <a:t>REPOSITORY DESIGN PATTERNS</a:t>
            </a:r>
            <a:endParaRPr lang="tr-TR" dirty="0"/>
          </a:p>
        </p:txBody>
      </p:sp>
      <p:pic>
        <p:nvPicPr>
          <p:cNvPr id="6" name="Resim 5">
            <a:extLst>
              <a:ext uri="{FF2B5EF4-FFF2-40B4-BE49-F238E27FC236}">
                <a16:creationId xmlns:a16="http://schemas.microsoft.com/office/drawing/2014/main" id="{E84CE642-06FB-12F7-280D-0EF7BCF0C2D6}"/>
              </a:ext>
            </a:extLst>
          </p:cNvPr>
          <p:cNvPicPr>
            <a:picLocks noChangeAspect="1"/>
          </p:cNvPicPr>
          <p:nvPr/>
        </p:nvPicPr>
        <p:blipFill>
          <a:blip r:embed="rId2"/>
          <a:stretch>
            <a:fillRect/>
          </a:stretch>
        </p:blipFill>
        <p:spPr>
          <a:xfrm>
            <a:off x="427049" y="1031405"/>
            <a:ext cx="4020111" cy="2905530"/>
          </a:xfrm>
          <a:prstGeom prst="rect">
            <a:avLst/>
          </a:prstGeom>
        </p:spPr>
      </p:pic>
      <p:pic>
        <p:nvPicPr>
          <p:cNvPr id="9" name="Resim 8">
            <a:extLst>
              <a:ext uri="{FF2B5EF4-FFF2-40B4-BE49-F238E27FC236}">
                <a16:creationId xmlns:a16="http://schemas.microsoft.com/office/drawing/2014/main" id="{F03122AB-0115-706F-ED52-BA56AAD712C0}"/>
              </a:ext>
            </a:extLst>
          </p:cNvPr>
          <p:cNvPicPr>
            <a:picLocks noChangeAspect="1"/>
          </p:cNvPicPr>
          <p:nvPr/>
        </p:nvPicPr>
        <p:blipFill>
          <a:blip r:embed="rId3"/>
          <a:stretch>
            <a:fillRect/>
          </a:stretch>
        </p:blipFill>
        <p:spPr>
          <a:xfrm>
            <a:off x="4447160" y="1031405"/>
            <a:ext cx="4780303" cy="5158601"/>
          </a:xfrm>
          <a:prstGeom prst="rect">
            <a:avLst/>
          </a:prstGeom>
        </p:spPr>
      </p:pic>
      <p:pic>
        <p:nvPicPr>
          <p:cNvPr id="11" name="Resim 10">
            <a:extLst>
              <a:ext uri="{FF2B5EF4-FFF2-40B4-BE49-F238E27FC236}">
                <a16:creationId xmlns:a16="http://schemas.microsoft.com/office/drawing/2014/main" id="{C41866CA-C599-3B10-A4C6-EF7476A9A1E1}"/>
              </a:ext>
            </a:extLst>
          </p:cNvPr>
          <p:cNvPicPr>
            <a:picLocks noChangeAspect="1"/>
          </p:cNvPicPr>
          <p:nvPr/>
        </p:nvPicPr>
        <p:blipFill>
          <a:blip r:embed="rId4"/>
          <a:stretch>
            <a:fillRect/>
          </a:stretch>
        </p:blipFill>
        <p:spPr>
          <a:xfrm>
            <a:off x="9227463" y="1031405"/>
            <a:ext cx="2600470" cy="3033881"/>
          </a:xfrm>
          <a:prstGeom prst="rect">
            <a:avLst/>
          </a:prstGeom>
        </p:spPr>
      </p:pic>
    </p:spTree>
    <p:extLst>
      <p:ext uri="{BB962C8B-B14F-4D97-AF65-F5344CB8AC3E}">
        <p14:creationId xmlns:p14="http://schemas.microsoft.com/office/powerpoint/2010/main" val="169601378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817201" y="464794"/>
            <a:ext cx="7156532" cy="769811"/>
          </a:xfrm>
        </p:spPr>
        <p:txBody>
          <a:bodyPr>
            <a:normAutofit fontScale="90000"/>
          </a:bodyPr>
          <a:lstStyle/>
          <a:p>
            <a:r>
              <a:rPr lang="tr-TR" sz="4800" b="0" i="0" dirty="0">
                <a:solidFill>
                  <a:schemeClr val="tx1"/>
                </a:solidFill>
                <a:effectLst/>
                <a:latin typeface="sohne"/>
              </a:rPr>
              <a:t>REPOSITORY DESIGN PATTERNS</a:t>
            </a:r>
            <a:endParaRPr lang="tr-TR"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marL="0" indent="0" algn="l" fontAlgn="base">
              <a:buNone/>
            </a:pPr>
            <a:r>
              <a:rPr lang="tr-TR" sz="1200" b="0" i="0" dirty="0">
                <a:solidFill>
                  <a:srgbClr val="333333"/>
                </a:solidFill>
                <a:effectLst/>
                <a:latin typeface="Source Sans Pro" panose="020B0503030403020204" pitchFamily="34" charset="0"/>
              </a:rPr>
              <a:t>Buradaki </a:t>
            </a:r>
            <a:r>
              <a:rPr lang="tr-TR" sz="1200" b="1" i="0" dirty="0">
                <a:solidFill>
                  <a:srgbClr val="333333"/>
                </a:solidFill>
                <a:effectLst/>
                <a:latin typeface="inherit"/>
              </a:rPr>
              <a:t>NerdDinnerEntities</a:t>
            </a:r>
            <a:r>
              <a:rPr lang="tr-TR" sz="1200" b="0" i="0" dirty="0">
                <a:solidFill>
                  <a:srgbClr val="333333"/>
                </a:solidFill>
                <a:effectLst/>
                <a:latin typeface="Source Sans Pro" panose="020B0503030403020204" pitchFamily="34" charset="0"/>
              </a:rPr>
              <a:t> tipi Entity Framework tarafına ait, </a:t>
            </a:r>
            <a:r>
              <a:rPr lang="tr-TR" sz="1200" b="1" i="0" dirty="0">
                <a:solidFill>
                  <a:srgbClr val="333333"/>
                </a:solidFill>
                <a:effectLst/>
                <a:latin typeface="inherit"/>
              </a:rPr>
              <a:t>ObjectContext</a:t>
            </a:r>
            <a:r>
              <a:rPr lang="tr-TR" sz="1200" b="0" i="0" dirty="0">
                <a:solidFill>
                  <a:srgbClr val="333333"/>
                </a:solidFill>
                <a:effectLst/>
                <a:latin typeface="Source Sans Pro" panose="020B0503030403020204" pitchFamily="34" charset="0"/>
              </a:rPr>
              <a:t> tipinden türemiş ve kullanıcı tarafından oluşturulan nesneleri alıp kaydetme, güncelleme veya silme işlemleri için oluşturulmuş, motor(engine) görevindeki sınıftır.</a:t>
            </a:r>
            <a:endParaRPr lang="tr-TR" sz="1200" b="0" i="0" dirty="0">
              <a:solidFill>
                <a:srgbClr val="666666"/>
              </a:solidFill>
              <a:effectLst/>
              <a:latin typeface="Source Sans Pro" panose="020B0503030403020204" pitchFamily="34" charset="0"/>
            </a:endParaRPr>
          </a:p>
          <a:p>
            <a:pPr marL="0" indent="0" algn="l" fontAlgn="base">
              <a:buNone/>
            </a:pPr>
            <a:r>
              <a:rPr lang="tr-TR" sz="1200" b="1" i="0" dirty="0">
                <a:solidFill>
                  <a:srgbClr val="333333"/>
                </a:solidFill>
                <a:effectLst/>
                <a:latin typeface="inherit"/>
              </a:rPr>
              <a:t>Save</a:t>
            </a:r>
            <a:r>
              <a:rPr lang="tr-TR" sz="1200" b="0" i="0" dirty="0">
                <a:solidFill>
                  <a:srgbClr val="333333"/>
                </a:solidFill>
                <a:effectLst/>
                <a:latin typeface="Source Sans Pro" panose="020B0503030403020204" pitchFamily="34" charset="0"/>
              </a:rPr>
              <a:t> metodu içerisinde de zaten </a:t>
            </a:r>
            <a:r>
              <a:rPr lang="tr-TR" sz="1200" b="1" i="0" dirty="0">
                <a:solidFill>
                  <a:srgbClr val="333333"/>
                </a:solidFill>
                <a:effectLst/>
                <a:latin typeface="inherit"/>
              </a:rPr>
              <a:t>NerdDinnerEntities</a:t>
            </a:r>
            <a:r>
              <a:rPr lang="tr-TR" sz="1200" b="0" i="0" dirty="0">
                <a:solidFill>
                  <a:srgbClr val="333333"/>
                </a:solidFill>
                <a:effectLst/>
                <a:latin typeface="Source Sans Pro" panose="020B0503030403020204" pitchFamily="34" charset="0"/>
              </a:rPr>
              <a:t> tipinin </a:t>
            </a:r>
            <a:r>
              <a:rPr lang="tr-TR" sz="1200" b="1" i="0" dirty="0">
                <a:solidFill>
                  <a:srgbClr val="333333"/>
                </a:solidFill>
                <a:effectLst/>
                <a:latin typeface="inherit"/>
              </a:rPr>
              <a:t>SaveChanges</a:t>
            </a:r>
            <a:r>
              <a:rPr lang="tr-TR" sz="1200" b="0" i="0" dirty="0">
                <a:solidFill>
                  <a:srgbClr val="333333"/>
                </a:solidFill>
                <a:effectLst/>
                <a:latin typeface="Source Sans Pro" panose="020B0503030403020204" pitchFamily="34" charset="0"/>
              </a:rPr>
              <a:t> metodu çağrılmıştır ki bu metod, yapılan değişiklikleri veritabanına yansıtır.</a:t>
            </a:r>
            <a:endParaRPr lang="tr-TR" sz="1200" b="0" i="0" dirty="0">
              <a:solidFill>
                <a:srgbClr val="666666"/>
              </a:solidFill>
              <a:effectLst/>
              <a:latin typeface="Source Sans Pro" panose="020B0503030403020204" pitchFamily="34" charset="0"/>
            </a:endParaRPr>
          </a:p>
          <a:p>
            <a:pPr marL="0" indent="0" algn="l" fontAlgn="base">
              <a:buNone/>
            </a:pPr>
            <a:r>
              <a:rPr lang="tr-TR" sz="1200" b="0" i="0" dirty="0">
                <a:solidFill>
                  <a:srgbClr val="333333"/>
                </a:solidFill>
                <a:effectLst/>
                <a:latin typeface="Source Sans Pro" panose="020B0503030403020204" pitchFamily="34" charset="0"/>
              </a:rPr>
              <a:t>Artık Dinner tipindeki bir nesnenin veritabaına kaydedilmesi, güncellenmesi veya silinmesi gibi işlemlerden sorumlu olan sınıf </a:t>
            </a:r>
            <a:r>
              <a:rPr lang="tr-TR" sz="1200" b="1" i="0" dirty="0">
                <a:solidFill>
                  <a:srgbClr val="333333"/>
                </a:solidFill>
                <a:effectLst/>
                <a:latin typeface="inherit"/>
              </a:rPr>
              <a:t>DinnerRepository</a:t>
            </a:r>
            <a:r>
              <a:rPr lang="tr-TR" sz="1200" b="0" i="0" dirty="0">
                <a:solidFill>
                  <a:srgbClr val="333333"/>
                </a:solidFill>
                <a:effectLst/>
                <a:latin typeface="Source Sans Pro" panose="020B0503030403020204" pitchFamily="34" charset="0"/>
              </a:rPr>
              <a:t> sınıfıdır. Başka hiçbir yerde bu işlemler için kod yazmaya gerek yoktur. Bir süre sonra, sistemde tarihe göre arama işlemi yapılmak istendiğinde, ilgili metod </a:t>
            </a:r>
            <a:r>
              <a:rPr lang="tr-TR" sz="1200" b="1" i="0" dirty="0">
                <a:solidFill>
                  <a:srgbClr val="333333"/>
                </a:solidFill>
                <a:effectLst/>
                <a:latin typeface="inherit"/>
              </a:rPr>
              <a:t>IDinnerRepository</a:t>
            </a:r>
            <a:r>
              <a:rPr lang="tr-TR" sz="1200" b="0" i="0" dirty="0">
                <a:solidFill>
                  <a:srgbClr val="333333"/>
                </a:solidFill>
                <a:effectLst/>
                <a:latin typeface="Source Sans Pro" panose="020B0503030403020204" pitchFamily="34" charset="0"/>
              </a:rPr>
              <a:t> arayüzünde belirlenerek, </a:t>
            </a:r>
            <a:r>
              <a:rPr lang="tr-TR" sz="1200" b="1" i="0" dirty="0">
                <a:solidFill>
                  <a:srgbClr val="333333"/>
                </a:solidFill>
                <a:effectLst/>
                <a:latin typeface="inherit"/>
              </a:rPr>
              <a:t>DinnerRepository </a:t>
            </a:r>
            <a:r>
              <a:rPr lang="tr-TR" sz="1200" b="0" i="0" dirty="0">
                <a:solidFill>
                  <a:srgbClr val="333333"/>
                </a:solidFill>
                <a:effectLst/>
                <a:latin typeface="Source Sans Pro" panose="020B0503030403020204" pitchFamily="34" charset="0"/>
              </a:rPr>
              <a:t>sınıfına uygulandığında işlem tamamdır. Tek sorumluluk(Single Responsibility)  </a:t>
            </a:r>
            <a:r>
              <a:rPr lang="tr-TR" sz="1200" b="1" i="0" dirty="0">
                <a:solidFill>
                  <a:srgbClr val="333333"/>
                </a:solidFill>
                <a:effectLst/>
                <a:latin typeface="inherit"/>
              </a:rPr>
              <a:t>DinnerRepository</a:t>
            </a:r>
            <a:r>
              <a:rPr lang="tr-TR" sz="1200" b="0" i="0" dirty="0">
                <a:solidFill>
                  <a:srgbClr val="333333"/>
                </a:solidFill>
                <a:effectLst/>
                <a:latin typeface="Source Sans Pro" panose="020B0503030403020204" pitchFamily="34" charset="0"/>
              </a:rPr>
              <a:t> sınıfına aittir. Bu sayede yazılım kurallarından “</a:t>
            </a:r>
            <a:r>
              <a:rPr lang="tr-TR" sz="1200" b="1" i="0" dirty="0">
                <a:solidFill>
                  <a:srgbClr val="333333"/>
                </a:solidFill>
                <a:effectLst/>
                <a:latin typeface="inherit"/>
              </a:rPr>
              <a:t>Tek Sorumluluk</a:t>
            </a:r>
            <a:r>
              <a:rPr lang="tr-TR" sz="1200" b="0" i="0" dirty="0">
                <a:solidFill>
                  <a:srgbClr val="333333"/>
                </a:solidFill>
                <a:effectLst/>
                <a:latin typeface="Source Sans Pro" panose="020B0503030403020204" pitchFamily="34" charset="0"/>
              </a:rPr>
              <a:t>” ilkesine de uymuş olduk.</a:t>
            </a:r>
            <a:endParaRPr lang="tr-TR" sz="1200" b="0" i="0" dirty="0">
              <a:solidFill>
                <a:srgbClr val="666666"/>
              </a:solidFill>
              <a:effectLst/>
              <a:latin typeface="Source Sans Pro" panose="020B0503030403020204" pitchFamily="34" charset="0"/>
            </a:endParaRPr>
          </a:p>
          <a:p>
            <a:pPr marL="0" indent="0" algn="l" fontAlgn="base">
              <a:buNone/>
            </a:pPr>
            <a:r>
              <a:rPr lang="tr-TR" sz="1200" b="0" i="0" dirty="0">
                <a:solidFill>
                  <a:srgbClr val="333333"/>
                </a:solidFill>
                <a:effectLst/>
                <a:latin typeface="Source Sans Pro" panose="020B0503030403020204" pitchFamily="34" charset="0"/>
              </a:rPr>
              <a:t>Repository pattern sayesinde test edilebilirlik te mümkün hale gelmektedir. Bu daha ayrıntılı bir konu olduğu için ileriki yazılarımızda işlemeye çalışacağız.</a:t>
            </a:r>
            <a:endParaRPr lang="tr-TR" sz="1200" b="0" i="0" dirty="0">
              <a:solidFill>
                <a:srgbClr val="666666"/>
              </a:solidFill>
              <a:effectLst/>
              <a:latin typeface="Source Sans Pro" panose="020B0503030403020204" pitchFamily="34" charset="0"/>
            </a:endParaRPr>
          </a:p>
          <a:p>
            <a:pPr marL="0" indent="0" algn="l" fontAlgn="base">
              <a:buNone/>
            </a:pPr>
            <a:r>
              <a:rPr lang="tr-TR" sz="1200" b="0" i="0" dirty="0">
                <a:solidFill>
                  <a:srgbClr val="333333"/>
                </a:solidFill>
                <a:effectLst/>
                <a:latin typeface="Source Sans Pro" panose="020B0503030403020204" pitchFamily="34" charset="0"/>
              </a:rPr>
              <a:t>Repository patternle karşılaşmadan önce, kendi kendime desenler oluşturup, tek noktadan veri yönetimini sağlamaya çalışıyordum. Ancak bu desen bana daha düzgün geldi ve artık bu deseni iyice benimsedim. Test gücünü de gördükten sonra vazgeçilmezim oldu. Herkese de tavsiye ederim.</a:t>
            </a:r>
            <a:endParaRPr lang="tr-TR" sz="120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4876471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204467" y="439394"/>
            <a:ext cx="7783066" cy="769811"/>
          </a:xfrm>
        </p:spPr>
        <p:txBody>
          <a:bodyPr>
            <a:normAutofit fontScale="90000"/>
          </a:bodyPr>
          <a:lstStyle/>
          <a:p>
            <a:r>
              <a:rPr lang="tr-TR" sz="4800" b="0" i="0" dirty="0">
                <a:solidFill>
                  <a:schemeClr val="tx1"/>
                </a:solidFill>
                <a:effectLst/>
                <a:latin typeface="sohne"/>
              </a:rPr>
              <a:t>DEPENDENCY INJECTION PATTERN</a:t>
            </a:r>
            <a:endParaRPr lang="tr-TR"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algn="l" fontAlgn="base"/>
            <a:r>
              <a:rPr lang="tr-TR" sz="1160" b="0" i="0" dirty="0">
                <a:solidFill>
                  <a:srgbClr val="333333"/>
                </a:solidFill>
                <a:effectLst/>
                <a:latin typeface="Source Sans Pro" panose="020B0503030403020204" pitchFamily="34" charset="0"/>
              </a:rPr>
              <a:t>Martin Fowler’in ortaya attığı Dependency Injection(DI) – Bağımlılık Enjeksiyonu kavramını inceleyecek ve nasıl uygulandığını örneklendireceğiz. Öncelikle “Nedir bu Dependency Injection?” sorusuyla başlayalım.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Dependency Injection’ı özetle anlatmak gerekirse; bağımlılık oluşturacak parçaların ayrılıp, bunların dışardan verilmesiyle sistem içerisindeki bağımlılığı minimize etme işlemidir. EEee yani!</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Yani, temel olarak oluşturacağınız bir sınıf içerisinde başka bir sınıfın nesnesini kullanacaksanız new anahtar sözcüğüyle oluşturmamanız gerektiğini söyleyen bir yaklaşımdır. Gereken nesnenin ya Constructor’dan ya da Setter metoduyla parametre olarak alınması gerektiğini vurgulamaktadır. Böylece iki sınıfı birbirinden izole etmiş olduğumuzu savunmaktadır. Ha doğru mudur?, dibine kadar doğrudur…</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Daha da özetlememiz gerekirse yazılımı oluşturan yapılar kaçınılmaz olarak birbirleri ile ilişkilidir. Lakin bu ilişkinin bir bağa ve sınırlandırmaya sebep olmaması için mümkün mertebe ilişkiyi gevşek tutmak önemlidir. Biz buna Loosely Coupled yani Gevşek Bağlılık diyoruz.</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Bundan dolayı yazılımı oluşturan yapıların birbirleri ile olan sıkı bağ azalacağı için uygulamaya yeni özellikler eklenip çıkartılabilmesi kolay hale gelecektir. Bu durumu şöyle örneklendirelim.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Elimizde “A” ve “B” sınıfı olsun. “A” sınıfında “B” nesnesi üretildiğini düşünün. Yazımızın devamında da örneklendireceğimiz gibi “A” sınıfı “B” sınıfına bağlı hale gelmiştir. Gün geldi “B” nesnesinde bir değişiklik olduğu zaman mecbur gidip “A” sınıfında da bu değişiklik üzerine çalışma yapmamız gerekecektir. Tamam, eğer burada konuştuğumuz gibi projeniz iki sınıftan ibaretse hiç Dependency Injection mevzusuna girmeden gidip “A” sınıfında değişikliği yapmanız mantıklıdır. Ama yüzlerce class’lardan oluşan bir proje için bunu denemenizi pek tavsiye etmem. </a:t>
            </a:r>
            <a:r>
              <a:rPr lang="tr-TR" sz="1160" b="0" i="0" dirty="0" err="1">
                <a:solidFill>
                  <a:srgbClr val="333333"/>
                </a:solidFill>
                <a:effectLst/>
                <a:latin typeface="Source Sans Pro" panose="020B0503030403020204" pitchFamily="34" charset="0"/>
              </a:rPr>
              <a:t>Eee</a:t>
            </a:r>
            <a:r>
              <a:rPr lang="tr-TR" sz="1160" b="0" i="0" dirty="0">
                <a:solidFill>
                  <a:srgbClr val="333333"/>
                </a:solidFill>
                <a:effectLst/>
                <a:latin typeface="Source Sans Pro" panose="020B0503030403020204" pitchFamily="34" charset="0"/>
              </a:rPr>
              <a:t>, peki ne yapacağız? diye sorarsanız eğer, “A” </a:t>
            </a:r>
            <a:r>
              <a:rPr lang="tr-TR" sz="1160" b="0" i="0" dirty="0" err="1">
                <a:solidFill>
                  <a:srgbClr val="333333"/>
                </a:solidFill>
                <a:effectLst/>
                <a:latin typeface="Source Sans Pro" panose="020B0503030403020204" pitchFamily="34" charset="0"/>
              </a:rPr>
              <a:t>nın</a:t>
            </a:r>
            <a:r>
              <a:rPr lang="tr-TR" sz="1160" b="0" i="0" dirty="0">
                <a:solidFill>
                  <a:srgbClr val="333333"/>
                </a:solidFill>
                <a:effectLst/>
                <a:latin typeface="Source Sans Pro" panose="020B0503030403020204" pitchFamily="34" charset="0"/>
              </a:rPr>
              <a:t> “B” ye olan bağımlılığını minumuma indirgeyeceğiz. Tabi bunun nasıl yapıldığını yazının devamında irdeleyeceğiz.</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İşte bu tarz bir durumda Dependency Injection tekniğini uygulayarak uygulama içerisinde değiştirilmesi, müdahale edilmesi gereken yerler minumuma inecektir.</a:t>
            </a:r>
          </a:p>
          <a:p>
            <a:pPr algn="l" fontAlgn="base"/>
            <a:r>
              <a:rPr lang="tr-TR" sz="1160" b="0" i="0" dirty="0">
                <a:solidFill>
                  <a:srgbClr val="333333"/>
                </a:solidFill>
                <a:effectLst/>
                <a:latin typeface="Source Sans Pro" panose="020B0503030403020204" pitchFamily="34" charset="0"/>
              </a:rPr>
              <a:t>Dependency </a:t>
            </a:r>
            <a:r>
              <a:rPr lang="tr-TR" sz="1160" b="0" i="0" dirty="0" err="1">
                <a:solidFill>
                  <a:srgbClr val="333333"/>
                </a:solidFill>
                <a:effectLst/>
                <a:latin typeface="Source Sans Pro" panose="020B0503030403020204" pitchFamily="34" charset="0"/>
              </a:rPr>
              <a:t>Injection’ın</a:t>
            </a:r>
            <a:r>
              <a:rPr lang="tr-TR" sz="1160" b="0" i="0" dirty="0">
                <a:solidFill>
                  <a:srgbClr val="333333"/>
                </a:solidFill>
                <a:effectLst/>
                <a:latin typeface="Source Sans Pro" panose="020B0503030403020204" pitchFamily="34" charset="0"/>
              </a:rPr>
              <a:t> teferruatlarına girmeden önce dikkat etmeniz gereken husus şudur ki; Dependency Injection çoğu zaman Dependency </a:t>
            </a:r>
            <a:r>
              <a:rPr lang="tr-TR" sz="1160" b="0" i="0" dirty="0" err="1">
                <a:solidFill>
                  <a:srgbClr val="333333"/>
                </a:solidFill>
                <a:effectLst/>
                <a:latin typeface="Source Sans Pro" panose="020B0503030403020204" pitchFamily="34" charset="0"/>
              </a:rPr>
              <a:t>Inversion</a:t>
            </a:r>
            <a:r>
              <a:rPr lang="tr-TR" sz="1160" b="0" i="0" dirty="0">
                <a:solidFill>
                  <a:srgbClr val="333333"/>
                </a:solidFill>
                <a:effectLst/>
                <a:latin typeface="Source Sans Pro" panose="020B0503030403020204" pitchFamily="34" charset="0"/>
              </a:rPr>
              <a:t> ile karıştırılır. Fakat Dependency </a:t>
            </a:r>
            <a:r>
              <a:rPr lang="tr-TR" sz="1160" b="0" i="0" dirty="0" err="1">
                <a:solidFill>
                  <a:srgbClr val="333333"/>
                </a:solidFill>
                <a:effectLst/>
                <a:latin typeface="Source Sans Pro" panose="020B0503030403020204" pitchFamily="34" charset="0"/>
              </a:rPr>
              <a:t>Inversion</a:t>
            </a:r>
            <a:r>
              <a:rPr lang="tr-TR" sz="1160" b="0" i="0" dirty="0">
                <a:solidFill>
                  <a:srgbClr val="333333"/>
                </a:solidFill>
                <a:effectLst/>
                <a:latin typeface="Source Sans Pro" panose="020B0503030403020204" pitchFamily="34" charset="0"/>
              </a:rPr>
              <a:t> problem çözmeye yarayan bir prensip iken Dependency Injection ise bu prensibi uygulayan bir Design </a:t>
            </a:r>
            <a:r>
              <a:rPr lang="tr-TR" sz="1160" b="0" i="0" dirty="0" err="1">
                <a:solidFill>
                  <a:srgbClr val="333333"/>
                </a:solidFill>
                <a:effectLst/>
                <a:latin typeface="Source Sans Pro" panose="020B0503030403020204" pitchFamily="34" charset="0"/>
              </a:rPr>
              <a:t>Pattern’dir</a:t>
            </a:r>
            <a:r>
              <a:rPr lang="tr-TR" sz="1160" b="0" i="0" dirty="0">
                <a:solidFill>
                  <a:srgbClr val="333333"/>
                </a:solidFill>
                <a:effectLst/>
                <a:latin typeface="Source Sans Pro" panose="020B0503030403020204" pitchFamily="34" charset="0"/>
              </a:rPr>
              <a:t>.</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Şimdi Dependency </a:t>
            </a:r>
            <a:r>
              <a:rPr lang="tr-TR" sz="1160" b="0" i="0" dirty="0" err="1">
                <a:solidFill>
                  <a:srgbClr val="333333"/>
                </a:solidFill>
                <a:effectLst/>
                <a:latin typeface="Source Sans Pro" panose="020B0503030403020204" pitchFamily="34" charset="0"/>
              </a:rPr>
              <a:t>Injection’ın</a:t>
            </a:r>
            <a:r>
              <a:rPr lang="tr-TR" sz="1160" b="0" i="0" dirty="0">
                <a:solidFill>
                  <a:srgbClr val="333333"/>
                </a:solidFill>
                <a:effectLst/>
                <a:latin typeface="Source Sans Pro" panose="020B0503030403020204" pitchFamily="34" charset="0"/>
              </a:rPr>
              <a:t> tasarımını uygulama durumlarını konuşalım…</a:t>
            </a:r>
            <a:endParaRPr lang="tr-TR" sz="1160" b="0" i="0" dirty="0">
              <a:solidFill>
                <a:srgbClr val="666666"/>
              </a:solidFill>
              <a:effectLst/>
              <a:latin typeface="Source Sans Pro" panose="020B0503030403020204" pitchFamily="34" charset="0"/>
            </a:endParaRPr>
          </a:p>
          <a:p>
            <a:pPr algn="l" fontAlgn="base"/>
            <a:r>
              <a:rPr lang="tr-TR" sz="1160" b="0" i="0" dirty="0">
                <a:solidFill>
                  <a:srgbClr val="333333"/>
                </a:solidFill>
                <a:effectLst/>
                <a:latin typeface="Source Sans Pro" panose="020B0503030403020204" pitchFamily="34" charset="0"/>
              </a:rPr>
              <a:t>DI, aşağıdaki iki teknikle uygulanabilmektedir.</a:t>
            </a:r>
            <a:endParaRPr lang="tr-TR" sz="1160" b="0" i="0" dirty="0">
              <a:solidFill>
                <a:srgbClr val="666666"/>
              </a:solidFill>
              <a:effectLst/>
              <a:latin typeface="Source Sans Pro" panose="020B0503030403020204" pitchFamily="34" charset="0"/>
            </a:endParaRPr>
          </a:p>
          <a:p>
            <a:pPr algn="l" fontAlgn="base">
              <a:buFont typeface="Arial" panose="020B0604020202020204" pitchFamily="34" charset="0"/>
              <a:buChar char="•"/>
            </a:pPr>
            <a:r>
              <a:rPr lang="tr-TR" sz="1160" b="0" i="0" dirty="0" err="1">
                <a:solidFill>
                  <a:srgbClr val="333333"/>
                </a:solidFill>
                <a:effectLst/>
                <a:latin typeface="Source Sans Pro" panose="020B0503030403020204" pitchFamily="34" charset="0"/>
              </a:rPr>
              <a:t>Constructor</a:t>
            </a:r>
            <a:r>
              <a:rPr lang="tr-TR" sz="1160" b="0" i="0" dirty="0">
                <a:solidFill>
                  <a:srgbClr val="333333"/>
                </a:solidFill>
                <a:effectLst/>
                <a:latin typeface="Source Sans Pro" panose="020B0503030403020204" pitchFamily="34" charset="0"/>
              </a:rPr>
              <a:t> Injection(</a:t>
            </a:r>
            <a:r>
              <a:rPr lang="tr-TR" sz="1160" b="0" i="0" dirty="0" err="1">
                <a:solidFill>
                  <a:srgbClr val="333333"/>
                </a:solidFill>
                <a:effectLst/>
                <a:latin typeface="Source Sans Pro" panose="020B0503030403020204" pitchFamily="34" charset="0"/>
              </a:rPr>
              <a:t>Constructor</a:t>
            </a:r>
            <a:r>
              <a:rPr lang="tr-TR" sz="1160" b="0" i="0" dirty="0">
                <a:solidFill>
                  <a:srgbClr val="333333"/>
                </a:solidFill>
                <a:effectLst/>
                <a:latin typeface="Source Sans Pro" panose="020B0503030403020204" pitchFamily="34" charset="0"/>
              </a:rPr>
              <a:t> </a:t>
            </a:r>
            <a:r>
              <a:rPr lang="tr-TR" sz="1160" b="0" i="0" dirty="0" err="1">
                <a:solidFill>
                  <a:srgbClr val="333333"/>
                </a:solidFill>
                <a:effectLst/>
                <a:latin typeface="Source Sans Pro" panose="020B0503030403020204" pitchFamily="34" charset="0"/>
              </a:rPr>
              <a:t>Based</a:t>
            </a:r>
            <a:r>
              <a:rPr lang="tr-TR" sz="1160" b="0" i="0" dirty="0">
                <a:solidFill>
                  <a:srgbClr val="333333"/>
                </a:solidFill>
                <a:effectLst/>
                <a:latin typeface="Source Sans Pro" panose="020B0503030403020204" pitchFamily="34" charset="0"/>
              </a:rPr>
              <a:t> </a:t>
            </a:r>
            <a:r>
              <a:rPr lang="tr-TR" sz="1160" b="0" i="0" dirty="0" err="1">
                <a:solidFill>
                  <a:srgbClr val="333333"/>
                </a:solidFill>
                <a:effectLst/>
                <a:latin typeface="Source Sans Pro" panose="020B0503030403020204" pitchFamily="34" charset="0"/>
              </a:rPr>
              <a:t>Dependecy</a:t>
            </a:r>
            <a:r>
              <a:rPr lang="tr-TR" sz="1160" b="0" i="0" dirty="0">
                <a:solidFill>
                  <a:srgbClr val="333333"/>
                </a:solidFill>
                <a:effectLst/>
                <a:latin typeface="Source Sans Pro" panose="020B0503030403020204" pitchFamily="34" charset="0"/>
              </a:rPr>
              <a:t> Injection)</a:t>
            </a:r>
            <a:endParaRPr lang="tr-TR" sz="1160" b="0" i="0" dirty="0">
              <a:solidFill>
                <a:srgbClr val="666666"/>
              </a:solidFill>
              <a:effectLst/>
              <a:latin typeface="Source Sans Pro" panose="020B0503030403020204" pitchFamily="34" charset="0"/>
            </a:endParaRPr>
          </a:p>
          <a:p>
            <a:pPr algn="l" fontAlgn="base">
              <a:buFont typeface="Arial" panose="020B0604020202020204" pitchFamily="34" charset="0"/>
              <a:buChar char="•"/>
            </a:pPr>
            <a:r>
              <a:rPr lang="tr-TR" sz="1160" b="0" i="0" dirty="0">
                <a:solidFill>
                  <a:srgbClr val="333333"/>
                </a:solidFill>
                <a:effectLst/>
                <a:latin typeface="Source Sans Pro" panose="020B0503030403020204" pitchFamily="34" charset="0"/>
              </a:rPr>
              <a:t>Setter Injection(Setter </a:t>
            </a:r>
            <a:r>
              <a:rPr lang="tr-TR" sz="1160" b="0" i="0" dirty="0" err="1">
                <a:solidFill>
                  <a:srgbClr val="333333"/>
                </a:solidFill>
                <a:effectLst/>
                <a:latin typeface="Source Sans Pro" panose="020B0503030403020204" pitchFamily="34" charset="0"/>
              </a:rPr>
              <a:t>Based</a:t>
            </a:r>
            <a:r>
              <a:rPr lang="tr-TR" sz="1160" b="0" i="0" dirty="0">
                <a:solidFill>
                  <a:srgbClr val="333333"/>
                </a:solidFill>
                <a:effectLst/>
                <a:latin typeface="Source Sans Pro" panose="020B0503030403020204" pitchFamily="34" charset="0"/>
              </a:rPr>
              <a:t> Dependency Injection)</a:t>
            </a:r>
            <a:endParaRPr lang="tr-TR" sz="1160" b="0" i="0" dirty="0">
              <a:solidFill>
                <a:srgbClr val="666666"/>
              </a:solidFill>
              <a:effectLst/>
              <a:latin typeface="Source Sans Pro" panose="020B0503030403020204" pitchFamily="34" charset="0"/>
            </a:endParaRPr>
          </a:p>
          <a:p>
            <a:pPr algn="l" fontAlgn="base"/>
            <a:endParaRPr lang="tr-TR" sz="120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303030297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a:xfrm>
            <a:off x="8477250" y="603504"/>
            <a:ext cx="3144774" cy="646535"/>
          </a:xfrm>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Sınıf Nedir?</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1250039"/>
            <a:ext cx="3144774" cy="1453897"/>
          </a:xfrm>
        </p:spPr>
        <p:txBody>
          <a:bodyPr rtlCol="0">
            <a:noAutofit/>
          </a:bodyPr>
          <a:lstStyle>
            <a:defPPr>
              <a:defRPr lang="tr-TR"/>
            </a:defPPr>
          </a:lstStyle>
          <a:p>
            <a:pPr marL="171450" indent="-171450" algn="l">
              <a:buFont typeface="Arial" panose="020B0604020202020204" pitchFamily="34" charset="0"/>
              <a:buChar char="•"/>
            </a:pPr>
            <a:r>
              <a:rPr lang="tr-TR" sz="1200" b="0" i="0" dirty="0">
                <a:solidFill>
                  <a:srgbClr val="405261"/>
                </a:solidFill>
                <a:effectLst/>
                <a:latin typeface="AvenirRegular"/>
              </a:rPr>
              <a:t>Değişkenleri ve methodları bir arada saklayan sistemdir.</a:t>
            </a:r>
          </a:p>
          <a:p>
            <a:pPr marL="171450" indent="-171450" algn="l">
              <a:buFont typeface="Arial" panose="020B0604020202020204" pitchFamily="34" charset="0"/>
              <a:buChar char="•"/>
            </a:pPr>
            <a:r>
              <a:rPr lang="tr-TR" sz="1200" b="0" i="0" dirty="0">
                <a:solidFill>
                  <a:srgbClr val="405261"/>
                </a:solidFill>
                <a:effectLst/>
                <a:latin typeface="AvenirRegular"/>
              </a:rPr>
              <a:t>Değişkenler kullanacağımız verileri örneğin ad, soyad, yaş gibi verileri saklar. Metotlar bu verilerin toplanması gibi görevleri sağlayan bir sistemdir.</a:t>
            </a:r>
          </a:p>
        </p:txBody>
      </p:sp>
      <p:sp>
        <p:nvSpPr>
          <p:cNvPr id="2" name="Başlık 2">
            <a:extLst>
              <a:ext uri="{FF2B5EF4-FFF2-40B4-BE49-F238E27FC236}">
                <a16:creationId xmlns:a16="http://schemas.microsoft.com/office/drawing/2014/main" id="{D133B533-D33C-82A2-626D-0A2827066C59}"/>
              </a:ext>
            </a:extLst>
          </p:cNvPr>
          <p:cNvSpPr txBox="1">
            <a:spLocks/>
          </p:cNvSpPr>
          <p:nvPr/>
        </p:nvSpPr>
        <p:spPr>
          <a:xfrm>
            <a:off x="8477250" y="2552431"/>
            <a:ext cx="3144774" cy="646535"/>
          </a:xfrm>
          <a:prstGeom prst="rect">
            <a:avLst/>
          </a:prstGeom>
        </p:spPr>
        <p:txBody>
          <a:bodyPr vert="horz" lIns="91440" tIns="45720" rIns="91440" bIns="45720" rtlCol="0" anchor="b">
            <a:noAutofit/>
          </a:bodyPr>
          <a:lstStyle>
            <a:defPPr>
              <a:defRPr lang="tr-TR"/>
            </a:defPPr>
            <a:lvl1pPr algn="l" defTabSz="914400" rtl="0" eaLnBrk="1" latinLnBrk="0" hangingPunct="1">
              <a:lnSpc>
                <a:spcPct val="100000"/>
              </a:lnSpc>
              <a:spcBef>
                <a:spcPct val="0"/>
              </a:spcBef>
              <a:buNone/>
              <a:defRPr lang="tr-TR" sz="3200" b="0" kern="1200" cap="none" spc="0" baseline="0">
                <a:solidFill>
                  <a:schemeClr val="tx1"/>
                </a:solidFill>
                <a:effectLst/>
                <a:latin typeface="+mj-lt"/>
                <a:ea typeface="+mn-ea"/>
                <a:cs typeface="+mn-cs"/>
              </a:defRPr>
            </a:lvl1pPr>
          </a:lstStyle>
          <a:p>
            <a:pPr marL="216000" indent="-216000">
              <a:buClr>
                <a:schemeClr val="accent1"/>
              </a:buClr>
              <a:buFont typeface="Arial" panose="020B0604020202020204" pitchFamily="34" charset="0"/>
              <a:buChar char="•"/>
            </a:pPr>
            <a:r>
              <a:rPr lang="tr-TR" dirty="0">
                <a:solidFill>
                  <a:schemeClr val="bg2">
                    <a:lumMod val="50000"/>
                  </a:schemeClr>
                </a:solidFill>
              </a:rPr>
              <a:t>Nesne Nedir?</a:t>
            </a:r>
          </a:p>
        </p:txBody>
      </p:sp>
      <p:sp>
        <p:nvSpPr>
          <p:cNvPr id="5" name="Metin Yer Tutucusu 3">
            <a:extLst>
              <a:ext uri="{FF2B5EF4-FFF2-40B4-BE49-F238E27FC236}">
                <a16:creationId xmlns:a16="http://schemas.microsoft.com/office/drawing/2014/main" id="{56E89FF3-5A0C-B23C-76CE-E69BEE485ADE}"/>
              </a:ext>
            </a:extLst>
          </p:cNvPr>
          <p:cNvSpPr txBox="1">
            <a:spLocks/>
          </p:cNvSpPr>
          <p:nvPr/>
        </p:nvSpPr>
        <p:spPr>
          <a:xfrm>
            <a:off x="8477250" y="3182293"/>
            <a:ext cx="3144774" cy="511524"/>
          </a:xfrm>
          <a:prstGeom prst="rect">
            <a:avLst/>
          </a:prstGeom>
        </p:spPr>
        <p:txBody>
          <a:bodyPr vert="horz" lIns="91440" tIns="45720" rIns="91440" bIns="45720" rtlCol="0">
            <a:noAutofit/>
          </a:bodyPr>
          <a:lstStyle>
            <a:defPPr>
              <a:defRPr lang="tr-TR"/>
            </a:defPPr>
            <a:lvl1pPr marL="0" indent="0" algn="l" defTabSz="914400" rtl="0" eaLnBrk="1" latinLnBrk="0" hangingPunct="1">
              <a:lnSpc>
                <a:spcPct val="110000"/>
              </a:lnSpc>
              <a:spcBef>
                <a:spcPts val="800"/>
              </a:spcBef>
              <a:spcAft>
                <a:spcPts val="0"/>
              </a:spcAft>
              <a:buClr>
                <a:schemeClr val="tx1">
                  <a:lumMod val="85000"/>
                  <a:lumOff val="15000"/>
                </a:schemeClr>
              </a:buClr>
              <a:buFont typeface="Garamond" pitchFamily="18" charset="0"/>
              <a:buNone/>
              <a:defRPr lang="tr-T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200"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9pPr>
          </a:lstStyle>
          <a:p>
            <a:pPr marL="171450" indent="-171450">
              <a:buFont typeface="Arial" panose="020B0604020202020204" pitchFamily="34" charset="0"/>
              <a:buChar char="•"/>
            </a:pPr>
            <a:r>
              <a:rPr lang="tr-TR" sz="1200" b="0" i="0" dirty="0">
                <a:solidFill>
                  <a:srgbClr val="405261"/>
                </a:solidFill>
                <a:effectLst/>
                <a:latin typeface="AvenirRegular"/>
              </a:rPr>
              <a:t>Verileri saklayan ve bu veriler üzerinde işlem yapan metodları saklayan bileşenlerdir. </a:t>
            </a:r>
            <a:endParaRPr lang="tr-TR" sz="1200" dirty="0">
              <a:solidFill>
                <a:srgbClr val="405261"/>
              </a:solidFill>
              <a:latin typeface="AvenirRegular"/>
            </a:endParaRPr>
          </a:p>
        </p:txBody>
      </p:sp>
      <p:sp>
        <p:nvSpPr>
          <p:cNvPr id="7" name="Başlık 2">
            <a:extLst>
              <a:ext uri="{FF2B5EF4-FFF2-40B4-BE49-F238E27FC236}">
                <a16:creationId xmlns:a16="http://schemas.microsoft.com/office/drawing/2014/main" id="{2BEA4636-F596-3871-E070-16E4CD45CFC9}"/>
              </a:ext>
            </a:extLst>
          </p:cNvPr>
          <p:cNvSpPr txBox="1">
            <a:spLocks/>
          </p:cNvSpPr>
          <p:nvPr/>
        </p:nvSpPr>
        <p:spPr>
          <a:xfrm>
            <a:off x="8477250" y="4632605"/>
            <a:ext cx="3144774" cy="646535"/>
          </a:xfrm>
          <a:prstGeom prst="rect">
            <a:avLst/>
          </a:prstGeom>
        </p:spPr>
        <p:txBody>
          <a:bodyPr vert="horz" lIns="91440" tIns="45720" rIns="91440" bIns="45720" rtlCol="0" anchor="b">
            <a:noAutofit/>
          </a:bodyPr>
          <a:lstStyle>
            <a:defPPr>
              <a:defRPr lang="tr-TR"/>
            </a:defPPr>
            <a:lvl1pPr algn="l" defTabSz="914400" rtl="0" eaLnBrk="1" latinLnBrk="0" hangingPunct="1">
              <a:lnSpc>
                <a:spcPct val="100000"/>
              </a:lnSpc>
              <a:spcBef>
                <a:spcPct val="0"/>
              </a:spcBef>
              <a:buNone/>
              <a:defRPr lang="tr-TR" sz="3200" b="0" kern="1200" cap="none" spc="0" baseline="0">
                <a:solidFill>
                  <a:schemeClr val="tx1"/>
                </a:solidFill>
                <a:effectLst/>
                <a:latin typeface="+mj-lt"/>
                <a:ea typeface="+mn-ea"/>
                <a:cs typeface="+mn-cs"/>
              </a:defRPr>
            </a:lvl1pPr>
          </a:lstStyle>
          <a:p>
            <a:pPr marL="216000" indent="-216000">
              <a:buClr>
                <a:schemeClr val="accent1"/>
              </a:buClr>
              <a:buFont typeface="Arial" panose="020B0604020202020204" pitchFamily="34" charset="0"/>
              <a:buChar char="•"/>
            </a:pPr>
            <a:r>
              <a:rPr lang="tr-TR" dirty="0">
                <a:solidFill>
                  <a:schemeClr val="bg2">
                    <a:lumMod val="50000"/>
                  </a:schemeClr>
                </a:solidFill>
              </a:rPr>
              <a:t>Nesne Yönelimli prgoramlama özellikleri neler?</a:t>
            </a:r>
          </a:p>
        </p:txBody>
      </p:sp>
      <p:sp>
        <p:nvSpPr>
          <p:cNvPr id="8" name="Metin Yer Tutucusu 3">
            <a:extLst>
              <a:ext uri="{FF2B5EF4-FFF2-40B4-BE49-F238E27FC236}">
                <a16:creationId xmlns:a16="http://schemas.microsoft.com/office/drawing/2014/main" id="{EF9CC962-D7B0-9504-581A-A8711FE51157}"/>
              </a:ext>
            </a:extLst>
          </p:cNvPr>
          <p:cNvSpPr txBox="1">
            <a:spLocks/>
          </p:cNvSpPr>
          <p:nvPr/>
        </p:nvSpPr>
        <p:spPr>
          <a:xfrm>
            <a:off x="8477250" y="5279140"/>
            <a:ext cx="3144774" cy="1196964"/>
          </a:xfrm>
          <a:prstGeom prst="rect">
            <a:avLst/>
          </a:prstGeom>
        </p:spPr>
        <p:txBody>
          <a:bodyPr vert="horz" lIns="91440" tIns="45720" rIns="91440" bIns="45720" rtlCol="0">
            <a:noAutofit/>
          </a:bodyPr>
          <a:lstStyle>
            <a:defPPr>
              <a:defRPr lang="tr-TR"/>
            </a:defPPr>
            <a:lvl1pPr marL="0" indent="0" algn="l" defTabSz="914400" rtl="0" eaLnBrk="1" latinLnBrk="0" hangingPunct="1">
              <a:lnSpc>
                <a:spcPct val="110000"/>
              </a:lnSpc>
              <a:spcBef>
                <a:spcPts val="800"/>
              </a:spcBef>
              <a:spcAft>
                <a:spcPts val="0"/>
              </a:spcAft>
              <a:buClr>
                <a:schemeClr val="tx1">
                  <a:lumMod val="85000"/>
                  <a:lumOff val="15000"/>
                </a:schemeClr>
              </a:buClr>
              <a:buFont typeface="Garamond" pitchFamily="18" charset="0"/>
              <a:buNone/>
              <a:defRPr lang="tr-TR" sz="180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200"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1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lang="tr-TR" sz="900" kern="1200">
                <a:solidFill>
                  <a:schemeClr val="tx1"/>
                </a:solidFill>
                <a:latin typeface="+mn-lt"/>
                <a:ea typeface="+mn-ea"/>
                <a:cs typeface="+mn-cs"/>
              </a:defRPr>
            </a:lvl9pPr>
          </a:lstStyle>
          <a:p>
            <a:pPr algn="l"/>
            <a:r>
              <a:rPr lang="tr-TR" sz="1200" b="0" i="0" dirty="0">
                <a:solidFill>
                  <a:srgbClr val="405261"/>
                </a:solidFill>
                <a:effectLst/>
                <a:latin typeface="AvenirRegular"/>
              </a:rPr>
              <a:t>Sistemimizin birçok özelliği vardır. Bunları 4 temel özellikte inceleyebiliriz.</a:t>
            </a:r>
          </a:p>
          <a:p>
            <a:pPr algn="l"/>
            <a:r>
              <a:rPr lang="tr-TR" sz="1200" b="0" i="0" dirty="0">
                <a:solidFill>
                  <a:srgbClr val="405261"/>
                </a:solidFill>
                <a:effectLst/>
                <a:latin typeface="AvenirRegular"/>
              </a:rPr>
              <a:t>Soyutlama (Abstraction), Kapsülleme (Encapsulation), Miras Alma (Inheritance), Çok Biçimlilik (Polymorphism)</a:t>
            </a:r>
          </a:p>
        </p:txBody>
      </p:sp>
    </p:spTree>
    <p:extLst>
      <p:ext uri="{BB962C8B-B14F-4D97-AF65-F5344CB8AC3E}">
        <p14:creationId xmlns:p14="http://schemas.microsoft.com/office/powerpoint/2010/main" val="109565204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2204467" y="439394"/>
            <a:ext cx="7783066" cy="769811"/>
          </a:xfrm>
        </p:spPr>
        <p:txBody>
          <a:bodyPr>
            <a:normAutofit fontScale="90000"/>
          </a:bodyPr>
          <a:lstStyle/>
          <a:p>
            <a:r>
              <a:rPr lang="tr-TR" sz="4800" b="0" i="0" dirty="0">
                <a:solidFill>
                  <a:schemeClr val="tx1"/>
                </a:solidFill>
                <a:effectLst/>
                <a:latin typeface="sohne"/>
              </a:rPr>
              <a:t>DEPENDENCY INJECTION PATTERN</a:t>
            </a:r>
            <a:endParaRPr lang="tr-TR" dirty="0"/>
          </a:p>
        </p:txBody>
      </p:sp>
      <p:pic>
        <p:nvPicPr>
          <p:cNvPr id="6" name="Resim 5">
            <a:extLst>
              <a:ext uri="{FF2B5EF4-FFF2-40B4-BE49-F238E27FC236}">
                <a16:creationId xmlns:a16="http://schemas.microsoft.com/office/drawing/2014/main" id="{7D2DFCDB-C0F1-9680-BDE9-26B8F9A24948}"/>
              </a:ext>
            </a:extLst>
          </p:cNvPr>
          <p:cNvPicPr>
            <a:picLocks noChangeAspect="1"/>
          </p:cNvPicPr>
          <p:nvPr/>
        </p:nvPicPr>
        <p:blipFill>
          <a:blip r:embed="rId2"/>
          <a:stretch>
            <a:fillRect/>
          </a:stretch>
        </p:blipFill>
        <p:spPr>
          <a:xfrm>
            <a:off x="406297" y="1209205"/>
            <a:ext cx="2375417" cy="5063067"/>
          </a:xfrm>
          <a:prstGeom prst="rect">
            <a:avLst/>
          </a:prstGeom>
        </p:spPr>
      </p:pic>
      <p:pic>
        <p:nvPicPr>
          <p:cNvPr id="9" name="Resim 8">
            <a:extLst>
              <a:ext uri="{FF2B5EF4-FFF2-40B4-BE49-F238E27FC236}">
                <a16:creationId xmlns:a16="http://schemas.microsoft.com/office/drawing/2014/main" id="{FAB67605-E222-4E2F-338B-8D508DDF91EA}"/>
              </a:ext>
            </a:extLst>
          </p:cNvPr>
          <p:cNvPicPr>
            <a:picLocks noChangeAspect="1"/>
          </p:cNvPicPr>
          <p:nvPr/>
        </p:nvPicPr>
        <p:blipFill>
          <a:blip r:embed="rId3"/>
          <a:stretch>
            <a:fillRect/>
          </a:stretch>
        </p:blipFill>
        <p:spPr>
          <a:xfrm>
            <a:off x="2863714" y="1209205"/>
            <a:ext cx="1943371" cy="1381318"/>
          </a:xfrm>
          <a:prstGeom prst="rect">
            <a:avLst/>
          </a:prstGeom>
        </p:spPr>
      </p:pic>
      <p:pic>
        <p:nvPicPr>
          <p:cNvPr id="11" name="Resim 10">
            <a:extLst>
              <a:ext uri="{FF2B5EF4-FFF2-40B4-BE49-F238E27FC236}">
                <a16:creationId xmlns:a16="http://schemas.microsoft.com/office/drawing/2014/main" id="{D3FAEE2D-C652-8297-2622-5E18274D5F77}"/>
              </a:ext>
            </a:extLst>
          </p:cNvPr>
          <p:cNvPicPr>
            <a:picLocks noChangeAspect="1"/>
          </p:cNvPicPr>
          <p:nvPr/>
        </p:nvPicPr>
        <p:blipFill>
          <a:blip r:embed="rId4"/>
          <a:stretch>
            <a:fillRect/>
          </a:stretch>
        </p:blipFill>
        <p:spPr>
          <a:xfrm>
            <a:off x="4840479" y="1209205"/>
            <a:ext cx="1764776" cy="5147731"/>
          </a:xfrm>
          <a:prstGeom prst="rect">
            <a:avLst/>
          </a:prstGeom>
        </p:spPr>
      </p:pic>
      <p:pic>
        <p:nvPicPr>
          <p:cNvPr id="13" name="Resim 12">
            <a:extLst>
              <a:ext uri="{FF2B5EF4-FFF2-40B4-BE49-F238E27FC236}">
                <a16:creationId xmlns:a16="http://schemas.microsoft.com/office/drawing/2014/main" id="{95E9EFF3-2E7B-601A-DBD2-A23EEA8DF290}"/>
              </a:ext>
            </a:extLst>
          </p:cNvPr>
          <p:cNvPicPr>
            <a:picLocks noChangeAspect="1"/>
          </p:cNvPicPr>
          <p:nvPr/>
        </p:nvPicPr>
        <p:blipFill>
          <a:blip r:embed="rId5"/>
          <a:stretch>
            <a:fillRect/>
          </a:stretch>
        </p:blipFill>
        <p:spPr>
          <a:xfrm>
            <a:off x="2863714" y="2687209"/>
            <a:ext cx="1936720" cy="1580269"/>
          </a:xfrm>
          <a:prstGeom prst="rect">
            <a:avLst/>
          </a:prstGeom>
        </p:spPr>
      </p:pic>
      <p:pic>
        <p:nvPicPr>
          <p:cNvPr id="15" name="Resim 14">
            <a:extLst>
              <a:ext uri="{FF2B5EF4-FFF2-40B4-BE49-F238E27FC236}">
                <a16:creationId xmlns:a16="http://schemas.microsoft.com/office/drawing/2014/main" id="{41B87E46-44BB-E4BD-1416-62F5AE3927AF}"/>
              </a:ext>
            </a:extLst>
          </p:cNvPr>
          <p:cNvPicPr>
            <a:picLocks noChangeAspect="1"/>
          </p:cNvPicPr>
          <p:nvPr/>
        </p:nvPicPr>
        <p:blipFill>
          <a:blip r:embed="rId6"/>
          <a:stretch>
            <a:fillRect/>
          </a:stretch>
        </p:blipFill>
        <p:spPr>
          <a:xfrm>
            <a:off x="6645300" y="1209205"/>
            <a:ext cx="4420217" cy="4610743"/>
          </a:xfrm>
          <a:prstGeom prst="rect">
            <a:avLst/>
          </a:prstGeom>
        </p:spPr>
      </p:pic>
    </p:spTree>
    <p:extLst>
      <p:ext uri="{BB962C8B-B14F-4D97-AF65-F5344CB8AC3E}">
        <p14:creationId xmlns:p14="http://schemas.microsoft.com/office/powerpoint/2010/main" val="418205356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508000" y="439394"/>
            <a:ext cx="11209867" cy="769811"/>
          </a:xfrm>
        </p:spPr>
        <p:txBody>
          <a:bodyPr>
            <a:normAutofit/>
          </a:bodyPr>
          <a:lstStyle/>
          <a:p>
            <a:pPr algn="ctr"/>
            <a:r>
              <a:rPr lang="en-US" sz="3200" b="0" i="0" dirty="0">
                <a:solidFill>
                  <a:schemeClr val="tx1"/>
                </a:solidFill>
                <a:effectLst/>
                <a:latin typeface="sohne"/>
              </a:rPr>
              <a:t>GENERIC REPOSITORY DESIGN PATTERN WITH UNIT OF WORK</a:t>
            </a:r>
            <a:endParaRPr lang="tr-TR" sz="3200" dirty="0"/>
          </a:p>
        </p:txBody>
      </p:sp>
      <p:sp>
        <p:nvSpPr>
          <p:cNvPr id="7" name="İçerik Yer Tutucusu 6">
            <a:extLst>
              <a:ext uri="{FF2B5EF4-FFF2-40B4-BE49-F238E27FC236}">
                <a16:creationId xmlns:a16="http://schemas.microsoft.com/office/drawing/2014/main" id="{DECC55C6-0609-218C-D1B9-331C870671A5}"/>
              </a:ext>
            </a:extLst>
          </p:cNvPr>
          <p:cNvSpPr>
            <a:spLocks noGrp="1"/>
          </p:cNvSpPr>
          <p:nvPr>
            <p:ph sz="half" idx="2"/>
          </p:nvPr>
        </p:nvSpPr>
        <p:spPr>
          <a:xfrm>
            <a:off x="375583" y="1133005"/>
            <a:ext cx="11443884" cy="5361801"/>
          </a:xfrm>
        </p:spPr>
        <p:txBody>
          <a:bodyPr>
            <a:noAutofit/>
          </a:bodyPr>
          <a:lstStyle/>
          <a:p>
            <a:pPr algn="l" fontAlgn="base"/>
            <a:r>
              <a:rPr lang="tr-TR" sz="1100" b="0" i="0" dirty="0">
                <a:effectLst/>
                <a:latin typeface="Source Sans Pro" panose="020B0503030403020204" pitchFamily="34" charset="0"/>
              </a:rPr>
              <a:t>Unit of Work kalıbını veritabanı ile yapılacak bütün işlemleri tek bir kanaldan yürütme ve bir yerde hafızada tutmayı amaçlar. Bu sebeple katmanlı mimaride DAL(Data </a:t>
            </a:r>
            <a:r>
              <a:rPr lang="tr-TR" sz="1100" b="0" i="0" dirty="0" err="1">
                <a:effectLst/>
                <a:latin typeface="Source Sans Pro" panose="020B0503030403020204" pitchFamily="34" charset="0"/>
              </a:rPr>
              <a:t>Acces</a:t>
            </a:r>
            <a:r>
              <a:rPr lang="tr-TR" sz="1100" b="0" i="0" dirty="0">
                <a:effectLst/>
                <a:latin typeface="Source Sans Pro" panose="020B0503030403020204" pitchFamily="34" charset="0"/>
              </a:rPr>
              <a:t> Layer) içerisinde yer alır. Unit of Work yapılan işlemlerin bir birim üzerinden ele alıp, bu olayları saklayan daha sonra ise toplu halde kaydedilmesi, bir hata ile karşılaşıldığında geri alınması ve ya iptal edilmesini sağlamaktır.</a:t>
            </a:r>
          </a:p>
          <a:p>
            <a:pPr algn="l" fontAlgn="base"/>
            <a:r>
              <a:rPr lang="tr-TR" sz="1100" b="0" i="0" dirty="0">
                <a:effectLst/>
                <a:latin typeface="Source Sans Pro" panose="020B0503030403020204" pitchFamily="34" charset="0"/>
              </a:rPr>
              <a:t>Unit of Work tasarım kalıbı genellikle repository tasarım kalıbıyla birlikte kullanılmaktadır. Ancak bu şart değildir. Elinizde CRUD işlemlerinin yapıldığı sınıflar olması da yeterlidir. Ana mantık bir DBContext’i Repository sınıflarımıza vermektir.</a:t>
            </a:r>
          </a:p>
          <a:p>
            <a:pPr algn="l" fontAlgn="base"/>
            <a:r>
              <a:rPr lang="tr-TR" sz="1100" b="1" i="0" dirty="0">
                <a:effectLst/>
                <a:latin typeface="inherit"/>
              </a:rPr>
              <a:t>Temel olarak ;</a:t>
            </a:r>
            <a:endParaRPr lang="tr-TR" sz="1100" b="0" i="0" dirty="0">
              <a:effectLst/>
              <a:latin typeface="Source Sans Pro" panose="020B0503030403020204" pitchFamily="34" charset="0"/>
            </a:endParaRPr>
          </a:p>
          <a:p>
            <a:pPr algn="l" fontAlgn="base"/>
            <a:r>
              <a:rPr lang="tr-TR" sz="1100" b="1" i="0" dirty="0">
                <a:effectLst/>
                <a:latin typeface="inherit"/>
              </a:rPr>
              <a:t>1. </a:t>
            </a:r>
            <a:r>
              <a:rPr lang="tr-TR" sz="1100" b="0" i="0" dirty="0">
                <a:effectLst/>
                <a:latin typeface="Source Sans Pro" panose="020B0503030403020204" pitchFamily="34" charset="0"/>
              </a:rPr>
              <a:t>CRUD işlemlerinin yapıldığı sınıflara Unit Of Work içerisinden DbContext verilmeli.</a:t>
            </a:r>
          </a:p>
          <a:p>
            <a:pPr algn="l" fontAlgn="base"/>
            <a:r>
              <a:rPr lang="tr-TR" sz="1100" b="1" i="0" dirty="0">
                <a:effectLst/>
                <a:latin typeface="inherit"/>
              </a:rPr>
              <a:t>2.</a:t>
            </a:r>
            <a:r>
              <a:rPr lang="tr-TR" sz="1100" b="0" i="0" dirty="0">
                <a:effectLst/>
                <a:latin typeface="Source Sans Pro" panose="020B0503030403020204" pitchFamily="34" charset="0"/>
              </a:rPr>
              <a:t>CRUD işlemini yapan sınıf kaydetme işlemlerini DBContext ‘in SubmitChanges() metodunu çağırmamalı onun yerine işlemler Unit of Work sınıfına yazılmış Save() metodu çağırmalı. Yani tüm işlemleri Unit of workte yapacağımızdan save işlemi de unit of workte bulunmalı.</a:t>
            </a:r>
          </a:p>
          <a:p>
            <a:pPr algn="l" fontAlgn="base"/>
            <a:r>
              <a:rPr lang="tr-TR" sz="1100" b="1" i="0" dirty="0">
                <a:effectLst/>
                <a:latin typeface="inherit"/>
              </a:rPr>
              <a:t>3.</a:t>
            </a:r>
            <a:r>
              <a:rPr lang="tr-TR" sz="1100" b="0" i="0" dirty="0">
                <a:effectLst/>
                <a:latin typeface="Source Sans Pro" panose="020B0503030403020204" pitchFamily="34" charset="0"/>
              </a:rPr>
              <a:t>İşlemleri veri tabanına aktarma sırasında hata ile karşılaşıldığında Rollback işlemleri için metot yazılmalı.</a:t>
            </a:r>
          </a:p>
          <a:p>
            <a:pPr algn="l" fontAlgn="base"/>
            <a:r>
              <a:rPr lang="tr-TR" sz="1100" b="1" i="0" dirty="0">
                <a:effectLst/>
                <a:latin typeface="inherit"/>
              </a:rPr>
              <a:t>Avantajları</a:t>
            </a:r>
            <a:endParaRPr lang="tr-TR" sz="1100" b="0" i="0" dirty="0">
              <a:effectLst/>
              <a:latin typeface="Source Sans Pro" panose="020B0503030403020204" pitchFamily="34" charset="0"/>
            </a:endParaRPr>
          </a:p>
          <a:p>
            <a:pPr algn="l" fontAlgn="base"/>
            <a:r>
              <a:rPr lang="tr-TR" sz="1100" b="1" i="0" dirty="0">
                <a:effectLst/>
                <a:latin typeface="inherit"/>
              </a:rPr>
              <a:t>1. </a:t>
            </a:r>
            <a:r>
              <a:rPr lang="tr-TR" sz="1100" b="0" i="0" dirty="0">
                <a:effectLst/>
                <a:latin typeface="Source Sans Pro" panose="020B0503030403020204" pitchFamily="34" charset="0"/>
              </a:rPr>
              <a:t>Veri iletişimini tek kanaldan sağlamak.</a:t>
            </a:r>
          </a:p>
          <a:p>
            <a:pPr algn="l" fontAlgn="base"/>
            <a:r>
              <a:rPr lang="tr-TR" sz="1100" b="1" i="0" dirty="0">
                <a:effectLst/>
                <a:latin typeface="inherit"/>
              </a:rPr>
              <a:t>2. </a:t>
            </a:r>
            <a:r>
              <a:rPr lang="tr-TR" sz="1100" b="0" i="0" dirty="0">
                <a:effectLst/>
                <a:latin typeface="Source Sans Pro" panose="020B0503030403020204" pitchFamily="34" charset="0"/>
              </a:rPr>
              <a:t>Veritabanıyla alakalı bir problem meydana gelirse nereye bakmamız gerektiğini biliyor oluruz.</a:t>
            </a:r>
          </a:p>
          <a:p>
            <a:pPr algn="l" fontAlgn="base"/>
            <a:r>
              <a:rPr lang="tr-TR" sz="1100" b="1" i="0" dirty="0">
                <a:effectLst/>
                <a:latin typeface="inherit"/>
              </a:rPr>
              <a:t>3.</a:t>
            </a:r>
            <a:r>
              <a:rPr lang="tr-TR" sz="1100" b="0" i="0" dirty="0">
                <a:effectLst/>
                <a:latin typeface="Source Sans Pro" panose="020B0503030403020204" pitchFamily="34" charset="0"/>
              </a:rPr>
              <a:t> Kod tekrarının önüne geçip tekrar tekrar ihtiyaç duyulabilecek sorguları metoda bağlamak.</a:t>
            </a:r>
          </a:p>
          <a:p>
            <a:pPr algn="l" fontAlgn="base"/>
            <a:r>
              <a:rPr lang="tr-TR" sz="1100" b="1" i="0" dirty="0">
                <a:effectLst/>
                <a:latin typeface="inherit"/>
              </a:rPr>
              <a:t>4.</a:t>
            </a:r>
            <a:r>
              <a:rPr lang="tr-TR" sz="1100" b="0" i="0" dirty="0">
                <a:effectLst/>
                <a:latin typeface="Source Sans Pro" panose="020B0503030403020204" pitchFamily="34" charset="0"/>
              </a:rPr>
              <a:t> İleride entity frameworkten vazgeçip yerine bir ORM kullanacağımızı varsayalım tek dokunmamız gereken kısım DAL olacaktır.</a:t>
            </a:r>
          </a:p>
          <a:p>
            <a:pPr algn="l" fontAlgn="base"/>
            <a:r>
              <a:rPr lang="tr-TR" sz="1100" b="0" i="0" dirty="0">
                <a:effectLst/>
                <a:latin typeface="Source Sans Pro" panose="020B0503030403020204" pitchFamily="34" charset="0"/>
              </a:rPr>
              <a:t>Konuya bir örnek ile devam edelim… Örneğimizin üyeleri aşağıdaki gibi olsun</a:t>
            </a:r>
          </a:p>
          <a:p>
            <a:pPr algn="l" fontAlgn="base"/>
            <a:r>
              <a:rPr lang="tr-TR" sz="1100" b="0" i="0" dirty="0">
                <a:effectLst/>
                <a:latin typeface="Source Sans Pro" panose="020B0503030403020204" pitchFamily="34" charset="0"/>
              </a:rPr>
              <a:t>IRepository : Ortak olarak tanımlanacak repository metotlarını içerir. Get(id),GetAll(),Add(Entity),Remove(id)</a:t>
            </a:r>
            <a:br>
              <a:rPr lang="tr-TR" sz="1100" b="0" i="0" dirty="0">
                <a:effectLst/>
                <a:latin typeface="Source Sans Pro" panose="020B0503030403020204" pitchFamily="34" charset="0"/>
              </a:rPr>
            </a:br>
            <a:r>
              <a:rPr lang="tr-TR" sz="1100" b="0" i="0" dirty="0">
                <a:effectLst/>
                <a:latin typeface="Source Sans Pro" panose="020B0503030403020204" pitchFamily="34" charset="0"/>
              </a:rPr>
              <a:t>Repository : İnterfacede tanımlanan metotları doldurur.</a:t>
            </a:r>
            <a:br>
              <a:rPr lang="tr-TR" sz="1100" b="0" i="0" dirty="0">
                <a:effectLst/>
                <a:latin typeface="Source Sans Pro" panose="020B0503030403020204" pitchFamily="34" charset="0"/>
              </a:rPr>
            </a:br>
            <a:r>
              <a:rPr lang="tr-TR" sz="1100" b="0" i="0" dirty="0">
                <a:effectLst/>
                <a:latin typeface="Source Sans Pro" panose="020B0503030403020204" pitchFamily="34" charset="0"/>
              </a:rPr>
              <a:t>IDepartmentRepository : Eğer özel tanımlamamız gereken ekstra özel metotlar olursa kullanacağımız interface. IRepositoryden kalıtılmalı.</a:t>
            </a:r>
            <a:br>
              <a:rPr lang="tr-TR" sz="1100" b="0" i="0" dirty="0">
                <a:effectLst/>
                <a:latin typeface="Source Sans Pro" panose="020B0503030403020204" pitchFamily="34" charset="0"/>
              </a:rPr>
            </a:br>
            <a:r>
              <a:rPr lang="tr-TR" sz="1100" b="0" i="0" dirty="0">
                <a:effectLst/>
                <a:latin typeface="Source Sans Pro" panose="020B0503030403020204" pitchFamily="34" charset="0"/>
              </a:rPr>
              <a:t>DepartmentRepository :  İnterfacede tanımlanan metotları doldurur.</a:t>
            </a:r>
          </a:p>
          <a:p>
            <a:pPr algn="l" fontAlgn="base"/>
            <a:endParaRPr lang="tr-TR" sz="1200" b="0" i="0" dirty="0">
              <a:solidFill>
                <a:srgbClr val="666666"/>
              </a:solidFill>
              <a:effectLst/>
              <a:latin typeface="Source Sans Pro" panose="020B0503030403020204" pitchFamily="34" charset="0"/>
            </a:endParaRPr>
          </a:p>
        </p:txBody>
      </p:sp>
    </p:spTree>
    <p:extLst>
      <p:ext uri="{BB962C8B-B14F-4D97-AF65-F5344CB8AC3E}">
        <p14:creationId xmlns:p14="http://schemas.microsoft.com/office/powerpoint/2010/main" val="389503644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508000" y="439394"/>
            <a:ext cx="11209867" cy="769811"/>
          </a:xfrm>
        </p:spPr>
        <p:txBody>
          <a:bodyPr>
            <a:normAutofit/>
          </a:bodyPr>
          <a:lstStyle/>
          <a:p>
            <a:pPr algn="ctr"/>
            <a:r>
              <a:rPr lang="en-US" sz="3200" b="0" i="0" dirty="0">
                <a:solidFill>
                  <a:schemeClr val="tx1"/>
                </a:solidFill>
                <a:effectLst/>
                <a:latin typeface="sohne"/>
              </a:rPr>
              <a:t>GENERIC REPOSITORY DESIGN PATTERN WITH UNIT OF WORK</a:t>
            </a:r>
            <a:endParaRPr lang="tr-TR" sz="3200" dirty="0"/>
          </a:p>
        </p:txBody>
      </p:sp>
      <p:pic>
        <p:nvPicPr>
          <p:cNvPr id="6" name="Resim 5">
            <a:extLst>
              <a:ext uri="{FF2B5EF4-FFF2-40B4-BE49-F238E27FC236}">
                <a16:creationId xmlns:a16="http://schemas.microsoft.com/office/drawing/2014/main" id="{29520FC1-CDEF-32D0-3B99-E59E057C1B9C}"/>
              </a:ext>
            </a:extLst>
          </p:cNvPr>
          <p:cNvPicPr>
            <a:picLocks noChangeAspect="1"/>
          </p:cNvPicPr>
          <p:nvPr/>
        </p:nvPicPr>
        <p:blipFill>
          <a:blip r:embed="rId2"/>
          <a:stretch>
            <a:fillRect/>
          </a:stretch>
        </p:blipFill>
        <p:spPr>
          <a:xfrm>
            <a:off x="378582" y="1209205"/>
            <a:ext cx="3970741" cy="5209401"/>
          </a:xfrm>
          <a:prstGeom prst="rect">
            <a:avLst/>
          </a:prstGeom>
        </p:spPr>
      </p:pic>
      <p:pic>
        <p:nvPicPr>
          <p:cNvPr id="9" name="Resim 8">
            <a:extLst>
              <a:ext uri="{FF2B5EF4-FFF2-40B4-BE49-F238E27FC236}">
                <a16:creationId xmlns:a16="http://schemas.microsoft.com/office/drawing/2014/main" id="{9D280E42-6A17-A287-C41F-601CF663C777}"/>
              </a:ext>
            </a:extLst>
          </p:cNvPr>
          <p:cNvPicPr>
            <a:picLocks noChangeAspect="1"/>
          </p:cNvPicPr>
          <p:nvPr/>
        </p:nvPicPr>
        <p:blipFill>
          <a:blip r:embed="rId3"/>
          <a:stretch>
            <a:fillRect/>
          </a:stretch>
        </p:blipFill>
        <p:spPr>
          <a:xfrm>
            <a:off x="4407709" y="1209205"/>
            <a:ext cx="7251772" cy="4625782"/>
          </a:xfrm>
          <a:prstGeom prst="rect">
            <a:avLst/>
          </a:prstGeom>
        </p:spPr>
      </p:pic>
      <p:sp>
        <p:nvSpPr>
          <p:cNvPr id="10" name="Metin kutusu 9">
            <a:extLst>
              <a:ext uri="{FF2B5EF4-FFF2-40B4-BE49-F238E27FC236}">
                <a16:creationId xmlns:a16="http://schemas.microsoft.com/office/drawing/2014/main" id="{8B8EDA15-FF2A-92BA-E454-B279A8072144}"/>
              </a:ext>
            </a:extLst>
          </p:cNvPr>
          <p:cNvSpPr txBox="1"/>
          <p:nvPr/>
        </p:nvSpPr>
        <p:spPr>
          <a:xfrm>
            <a:off x="320196" y="931334"/>
            <a:ext cx="999067" cy="369332"/>
          </a:xfrm>
          <a:prstGeom prst="rect">
            <a:avLst/>
          </a:prstGeom>
          <a:noFill/>
        </p:spPr>
        <p:txBody>
          <a:bodyPr wrap="square" rtlCol="0">
            <a:spAutoFit/>
          </a:bodyPr>
          <a:lstStyle/>
          <a:p>
            <a:r>
              <a:rPr lang="tr-TR" dirty="0"/>
              <a:t>Modeller</a:t>
            </a:r>
          </a:p>
        </p:txBody>
      </p:sp>
      <p:sp>
        <p:nvSpPr>
          <p:cNvPr id="11" name="Metin kutusu 10">
            <a:extLst>
              <a:ext uri="{FF2B5EF4-FFF2-40B4-BE49-F238E27FC236}">
                <a16:creationId xmlns:a16="http://schemas.microsoft.com/office/drawing/2014/main" id="{416156B8-AA1C-C9E0-2E6B-A68FBDC68D2C}"/>
              </a:ext>
            </a:extLst>
          </p:cNvPr>
          <p:cNvSpPr txBox="1"/>
          <p:nvPr/>
        </p:nvSpPr>
        <p:spPr>
          <a:xfrm>
            <a:off x="4349323" y="931334"/>
            <a:ext cx="1230210" cy="369332"/>
          </a:xfrm>
          <a:prstGeom prst="rect">
            <a:avLst/>
          </a:prstGeom>
          <a:noFill/>
        </p:spPr>
        <p:txBody>
          <a:bodyPr wrap="square" rtlCol="0">
            <a:spAutoFit/>
          </a:bodyPr>
          <a:lstStyle/>
          <a:p>
            <a:r>
              <a:rPr lang="tr-TR" dirty="0"/>
              <a:t>Repository</a:t>
            </a:r>
          </a:p>
        </p:txBody>
      </p:sp>
    </p:spTree>
    <p:extLst>
      <p:ext uri="{BB962C8B-B14F-4D97-AF65-F5344CB8AC3E}">
        <p14:creationId xmlns:p14="http://schemas.microsoft.com/office/powerpoint/2010/main" val="34226096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011C5E67-F69A-AC87-9E5E-1F9FE75C890A}"/>
              </a:ext>
            </a:extLst>
          </p:cNvPr>
          <p:cNvSpPr>
            <a:spLocks noGrp="1"/>
          </p:cNvSpPr>
          <p:nvPr>
            <p:ph type="title"/>
          </p:nvPr>
        </p:nvSpPr>
        <p:spPr>
          <a:xfrm>
            <a:off x="508000" y="439394"/>
            <a:ext cx="11209867" cy="769811"/>
          </a:xfrm>
        </p:spPr>
        <p:txBody>
          <a:bodyPr>
            <a:normAutofit/>
          </a:bodyPr>
          <a:lstStyle/>
          <a:p>
            <a:pPr algn="ctr"/>
            <a:r>
              <a:rPr lang="en-US" sz="3200" b="0" i="0" dirty="0">
                <a:solidFill>
                  <a:schemeClr val="tx1"/>
                </a:solidFill>
                <a:effectLst/>
                <a:latin typeface="sohne"/>
              </a:rPr>
              <a:t>GENERIC REPOSITORY DESIGN PATTERN WITH UNIT OF WORK</a:t>
            </a:r>
            <a:endParaRPr lang="tr-TR" sz="3200" dirty="0"/>
          </a:p>
        </p:txBody>
      </p:sp>
      <p:pic>
        <p:nvPicPr>
          <p:cNvPr id="12" name="Resim 11">
            <a:extLst>
              <a:ext uri="{FF2B5EF4-FFF2-40B4-BE49-F238E27FC236}">
                <a16:creationId xmlns:a16="http://schemas.microsoft.com/office/drawing/2014/main" id="{478DF522-DCC8-8BC2-53C9-6B8566F09486}"/>
              </a:ext>
            </a:extLst>
          </p:cNvPr>
          <p:cNvPicPr>
            <a:picLocks noChangeAspect="1"/>
          </p:cNvPicPr>
          <p:nvPr/>
        </p:nvPicPr>
        <p:blipFill>
          <a:blip r:embed="rId2"/>
          <a:stretch>
            <a:fillRect/>
          </a:stretch>
        </p:blipFill>
        <p:spPr>
          <a:xfrm>
            <a:off x="508000" y="1209204"/>
            <a:ext cx="11235078" cy="4531195"/>
          </a:xfrm>
          <a:prstGeom prst="rect">
            <a:avLst/>
          </a:prstGeom>
        </p:spPr>
      </p:pic>
    </p:spTree>
    <p:extLst>
      <p:ext uri="{BB962C8B-B14F-4D97-AF65-F5344CB8AC3E}">
        <p14:creationId xmlns:p14="http://schemas.microsoft.com/office/powerpoint/2010/main" val="277693099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fontScale="90000"/>
          </a:bodyPr>
          <a:lstStyle>
            <a:defPPr>
              <a:defRPr lang="tr-TR"/>
            </a:defPPr>
          </a:lstStyle>
          <a:p>
            <a:pPr rtl="0">
              <a:lnSpc>
                <a:spcPct val="90000"/>
              </a:lnSpc>
            </a:pPr>
            <a:r>
              <a:rPr lang="tr-TR" sz="4800" dirty="0">
                <a:solidFill>
                  <a:schemeClr val="bg2">
                    <a:lumMod val="50000"/>
                  </a:schemeClr>
                </a:solidFill>
              </a:rPr>
              <a:t>MSSQL SERVER</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2103120"/>
            <a:ext cx="4336421" cy="3931920"/>
          </a:xfrm>
        </p:spPr>
        <p:txBody>
          <a:bodyPr vert="horz" lIns="91440" tIns="45720" rIns="91440" bIns="45720" rtlCol="0">
            <a:normAutofit lnSpcReduction="10000"/>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SQL KULLANIMI</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GENEL DATA TİPLERİ</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DB DATA TİPLERİ</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SELECT,DISTINCT, WHERE, AND&amp;OR, ORDERBY, INSERT INTO, UPDATE, DELETE, SELECT TOP, LIKE, IN, BEETWEN, AS, INNER JOIN, LEFT JOIN, RIGHT JOIN, FULL JOIN, UNION, SELECT INTO, INSERT INTO SELECT, CREATE DB, CREATE TABLE, CONSTRAINTS, NOT NULL, UNIQE, PRIMARY KEY, FOREIGN KEY, CHECK, CREATE INDEX, DROP, ALTER, Fonksiyonlar</a:t>
            </a:r>
          </a:p>
        </p:txBody>
      </p:sp>
    </p:spTree>
    <p:extLst>
      <p:ext uri="{BB962C8B-B14F-4D97-AF65-F5344CB8AC3E}">
        <p14:creationId xmlns:p14="http://schemas.microsoft.com/office/powerpoint/2010/main" val="274374119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fontScale="90000"/>
          </a:bodyPr>
          <a:lstStyle>
            <a:defPPr>
              <a:defRPr lang="tr-TR"/>
            </a:defPPr>
          </a:lstStyle>
          <a:p>
            <a:pPr rtl="0">
              <a:lnSpc>
                <a:spcPct val="90000"/>
              </a:lnSpc>
            </a:pPr>
            <a:r>
              <a:rPr lang="tr-TR" sz="4800" dirty="0">
                <a:solidFill>
                  <a:schemeClr val="bg2">
                    <a:lumMod val="50000"/>
                  </a:schemeClr>
                </a:solidFill>
              </a:rPr>
              <a:t>Frontend Development</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2103120"/>
            <a:ext cx="4336421" cy="3931920"/>
          </a:xfrm>
        </p:spPr>
        <p:txBody>
          <a:bodyPr vert="horz" lIns="91440" tIns="45720" rIns="91440" bIns="45720" rtlCol="0">
            <a:norm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HTML</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CSS</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JAVASCRIPT</a:t>
            </a:r>
          </a:p>
          <a:p>
            <a:pPr marL="216000" indent="-216000" rtl="0">
              <a:lnSpc>
                <a:spcPct val="100000"/>
              </a:lnSpc>
              <a:spcBef>
                <a:spcPts val="900"/>
              </a:spcBef>
              <a:buClr>
                <a:schemeClr val="accent1"/>
              </a:buClr>
              <a:buFont typeface="Arial" panose="020B0604020202020204" pitchFamily="34" charset="0"/>
              <a:buChar char="•"/>
            </a:pPr>
            <a:r>
              <a:rPr lang="tr-TR" dirty="0">
                <a:solidFill>
                  <a:schemeClr val="bg2">
                    <a:lumMod val="50000"/>
                  </a:schemeClr>
                </a:solidFill>
              </a:rPr>
              <a:t>BOOTSTRAP</a:t>
            </a:r>
          </a:p>
        </p:txBody>
      </p:sp>
    </p:spTree>
    <p:extLst>
      <p:ext uri="{BB962C8B-B14F-4D97-AF65-F5344CB8AC3E}">
        <p14:creationId xmlns:p14="http://schemas.microsoft.com/office/powerpoint/2010/main" val="5201091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HTML</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132331" y="1748118"/>
            <a:ext cx="4336421" cy="4233134"/>
          </a:xfrm>
        </p:spPr>
        <p:txBody>
          <a:bodyPr vert="horz" lIns="91440" tIns="45720" rIns="91440" bIns="45720" rtlCol="0">
            <a:no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sz="1300" b="1" i="0" dirty="0">
                <a:solidFill>
                  <a:srgbClr val="494949"/>
                </a:solidFill>
                <a:effectLst/>
                <a:latin typeface="Arial" panose="020B0604020202020204" pitchFamily="34" charset="0"/>
                <a:cs typeface="Arial" panose="020B0604020202020204" pitchFamily="34" charset="0"/>
              </a:rPr>
              <a:t>HTML</a:t>
            </a:r>
            <a:r>
              <a:rPr lang="tr-TR" sz="1300" b="0" i="0" dirty="0">
                <a:solidFill>
                  <a:srgbClr val="494949"/>
                </a:solidFill>
                <a:effectLst/>
                <a:latin typeface="Arial" panose="020B0604020202020204" pitchFamily="34" charset="0"/>
                <a:cs typeface="Arial" panose="020B0604020202020204" pitchFamily="34" charset="0"/>
              </a:rPr>
              <a:t> (Hyper Text Markup Language), web sitesinin front-end’ini oluşturan </a:t>
            </a:r>
            <a:r>
              <a:rPr lang="tr-TR" sz="1300" b="1" i="0" dirty="0">
                <a:solidFill>
                  <a:srgbClr val="494949"/>
                </a:solidFill>
                <a:effectLst/>
                <a:latin typeface="Arial" panose="020B0604020202020204" pitchFamily="34" charset="0"/>
                <a:cs typeface="Arial" panose="020B0604020202020204" pitchFamily="34" charset="0"/>
              </a:rPr>
              <a:t>yazı, görüntü, video</a:t>
            </a:r>
            <a:r>
              <a:rPr lang="tr-TR" sz="1300" b="0" i="0" dirty="0">
                <a:solidFill>
                  <a:srgbClr val="494949"/>
                </a:solidFill>
                <a:effectLst/>
                <a:latin typeface="Arial" panose="020B0604020202020204" pitchFamily="34" charset="0"/>
                <a:cs typeface="Arial" panose="020B0604020202020204" pitchFamily="34" charset="0"/>
              </a:rPr>
              <a:t> gibi verileri sayfaya oturtabilmek için kullanılan bir işaretleme aracıdır. Amacı, sitenin görünümünü istenilen ve hatasız biçimde tasarlayabilmek ve kullanıcıların arama motorlarında, web sitesinde yer alan içerikle alakalı bir arama yaptığında düzgün bir şekilde karşısına çıkarabilmektir. Tüm bunları yapabilmek için çeşitli komutlar barındırır. Bu komutlar büyüktür (&gt;) ve küçüktür (&lt;) işaretleriyle verilir. Konulmak istenen içeriğin başına ve sonuna bu işaretleri yerleştirerek komut verilmiş olur. </a:t>
            </a:r>
            <a:r>
              <a:rPr lang="tr-TR" sz="1300" b="1" i="0" dirty="0">
                <a:solidFill>
                  <a:srgbClr val="494949"/>
                </a:solidFill>
                <a:effectLst/>
                <a:latin typeface="Arial" panose="020B0604020202020204" pitchFamily="34" charset="0"/>
                <a:cs typeface="Arial" panose="020B0604020202020204" pitchFamily="34" charset="0"/>
              </a:rPr>
              <a:t>HTML</a:t>
            </a:r>
            <a:r>
              <a:rPr lang="tr-TR" sz="1300" b="0" i="0" dirty="0">
                <a:solidFill>
                  <a:srgbClr val="494949"/>
                </a:solidFill>
                <a:effectLst/>
                <a:latin typeface="Arial" panose="020B0604020202020204" pitchFamily="34" charset="0"/>
                <a:cs typeface="Arial" panose="020B0604020202020204" pitchFamily="34" charset="0"/>
              </a:rPr>
              <a:t>, terimsel açıdan bir program dili olarak adlandırılmayabilir. Esas itibariyle bu komutlar için tasarlanmış bir ana programa program dili denilir. </a:t>
            </a:r>
            <a:r>
              <a:rPr lang="tr-TR" sz="1300" b="1" i="0" dirty="0">
                <a:solidFill>
                  <a:srgbClr val="494949"/>
                </a:solidFill>
                <a:effectLst/>
                <a:latin typeface="Arial" panose="020B0604020202020204" pitchFamily="34" charset="0"/>
                <a:cs typeface="Arial" panose="020B0604020202020204" pitchFamily="34" charset="0"/>
              </a:rPr>
              <a:t>HTML</a:t>
            </a:r>
            <a:r>
              <a:rPr lang="tr-TR" sz="1300" b="0" i="0" dirty="0">
                <a:solidFill>
                  <a:srgbClr val="494949"/>
                </a:solidFill>
                <a:effectLst/>
                <a:latin typeface="Arial" panose="020B0604020202020204" pitchFamily="34" charset="0"/>
                <a:cs typeface="Arial" panose="020B0604020202020204" pitchFamily="34" charset="0"/>
              </a:rPr>
              <a:t>, bu ana programın içine konumlandırmış olarak çalıştırılabilir. </a:t>
            </a:r>
            <a:r>
              <a:rPr lang="tr-TR" sz="1300" b="1" i="0" dirty="0">
                <a:solidFill>
                  <a:srgbClr val="494949"/>
                </a:solidFill>
                <a:effectLst/>
                <a:latin typeface="Arial" panose="020B0604020202020204" pitchFamily="34" charset="0"/>
                <a:cs typeface="Arial" panose="020B0604020202020204" pitchFamily="34" charset="0"/>
              </a:rPr>
              <a:t>HTML s</a:t>
            </a:r>
            <a:r>
              <a:rPr lang="tr-TR" sz="1300" b="0" i="0" dirty="0">
                <a:solidFill>
                  <a:srgbClr val="494949"/>
                </a:solidFill>
                <a:effectLst/>
                <a:latin typeface="Arial" panose="020B0604020202020204" pitchFamily="34" charset="0"/>
                <a:cs typeface="Arial" panose="020B0604020202020204" pitchFamily="34" charset="0"/>
              </a:rPr>
              <a:t>tandartları, W3C (World Wide Web Consortium) yani “www” uzantısını oluşturan dünya çapında bir sanal ağ birliği tarafından oluşturulmuştur. Son sürümü HTML5’ tir.</a:t>
            </a:r>
            <a:endParaRPr lang="tr-TR" sz="130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166592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JavaScript</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132331" y="1748118"/>
            <a:ext cx="4336421" cy="4233134"/>
          </a:xfrm>
        </p:spPr>
        <p:txBody>
          <a:bodyPr vert="horz" lIns="91440" tIns="45720" rIns="91440" bIns="45720" rtlCol="0">
            <a:no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sz="1050" b="1" i="0" dirty="0">
                <a:solidFill>
                  <a:srgbClr val="494949"/>
                </a:solidFill>
                <a:effectLst/>
                <a:latin typeface="poppins" panose="00000500000000000000" pitchFamily="2" charset="-94"/>
              </a:rPr>
              <a:t>JavaScript; web arayüz geliştirme </a:t>
            </a:r>
            <a:r>
              <a:rPr lang="tr-TR" sz="1050" b="0" i="0" dirty="0">
                <a:solidFill>
                  <a:srgbClr val="494949"/>
                </a:solidFill>
                <a:effectLst/>
                <a:latin typeface="poppins" panose="00000500000000000000" pitchFamily="2" charset="-94"/>
              </a:rPr>
              <a:t>işlemleri sırasında çokça kullanılan bir programlama aracıdır. Betik denilen, web tarayıcısı ile istemci arasındaki bağlantıyı sağlayan çalıştırıcılar vesilesiyle web sitesinin içeriği ile kullanıcıyı buluşturma görevini üstlenir. Bunun yanı sıra kullanıcının tercih etmiş olduğu tarayıcı ile aradığı anahtar kelimenin sunucusunu birbirine bağlamak, web sayfasında kullanılan içeriklerin düzenlenmesi ve değiştirilmesi gibi işlevleri de üstlenir. Sunucu ve kullanıcı arasında herhangi bir senkronizasyon sorunu olduğunda devreye girer ve sunucu ile iletişime geçer. Yazılımı “C Programlama” sistemi ve “Self” ve “</a:t>
            </a:r>
            <a:r>
              <a:rPr lang="tr-TR" sz="1050" b="0" i="0" dirty="0" err="1">
                <a:solidFill>
                  <a:srgbClr val="494949"/>
                </a:solidFill>
                <a:effectLst/>
                <a:latin typeface="poppins" panose="00000500000000000000" pitchFamily="2" charset="-94"/>
              </a:rPr>
              <a:t>Scheme</a:t>
            </a:r>
            <a:r>
              <a:rPr lang="tr-TR" sz="1050" b="0" i="0" dirty="0">
                <a:solidFill>
                  <a:srgbClr val="494949"/>
                </a:solidFill>
                <a:effectLst/>
                <a:latin typeface="poppins" panose="00000500000000000000" pitchFamily="2" charset="-94"/>
              </a:rPr>
              <a:t>” adındaki programlardan esinlenerek gerçekleştirilmiştir. İçerdiği bu kapsamlı görevleri neticesinde arayüz geliştiricileri tarafından oldukça sık başvurulan bir program dilidir. Web sitelerinde sayfaların devamlı olarak geliştirilmesini sağlayabilmek için </a:t>
            </a:r>
            <a:r>
              <a:rPr lang="tr-TR" sz="1050" b="1" i="0" dirty="0">
                <a:solidFill>
                  <a:srgbClr val="494949"/>
                </a:solidFill>
                <a:effectLst/>
                <a:latin typeface="poppins" panose="00000500000000000000" pitchFamily="2" charset="-94"/>
              </a:rPr>
              <a:t>HTML </a:t>
            </a:r>
            <a:r>
              <a:rPr lang="tr-TR" sz="1050" b="0" i="0" dirty="0">
                <a:solidFill>
                  <a:srgbClr val="494949"/>
                </a:solidFill>
                <a:effectLst/>
                <a:latin typeface="poppins" panose="00000500000000000000" pitchFamily="2" charset="-94"/>
              </a:rPr>
              <a:t>kodları içerisine serpiştirilmiş olarak bulunur.</a:t>
            </a:r>
            <a:endParaRPr lang="tr-TR" sz="105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832603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Dikdörtgen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Dikdörtgen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Dikdörtgen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Dikdörtgen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6" name="İçerik Yer Tutucusu 5" descr="Dizüstü bilgisayarı olan genç adam">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Dikdörtgen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a:bodyPr>
          <a:lstStyle>
            <a:defPPr>
              <a:defRPr lang="tr-TR"/>
            </a:defPPr>
          </a:lstStyle>
          <a:p>
            <a:pPr rtl="0">
              <a:lnSpc>
                <a:spcPct val="90000"/>
              </a:lnSpc>
            </a:pPr>
            <a:r>
              <a:rPr lang="tr-TR" sz="4800" dirty="0">
                <a:solidFill>
                  <a:schemeClr val="bg2">
                    <a:lumMod val="50000"/>
                  </a:schemeClr>
                </a:solidFill>
              </a:rPr>
              <a:t>CSS</a:t>
            </a:r>
          </a:p>
        </p:txBody>
      </p:sp>
      <p:sp>
        <p:nvSpPr>
          <p:cNvPr id="11" name="Metin Yer Tutucusu 3">
            <a:extLst>
              <a:ext uri="{FF2B5EF4-FFF2-40B4-BE49-F238E27FC236}">
                <a16:creationId xmlns:a16="http://schemas.microsoft.com/office/drawing/2014/main" id="{D2A7D9C9-44A9-4426-88FF-AAD1CA851446}"/>
              </a:ext>
            </a:extLst>
          </p:cNvPr>
          <p:cNvSpPr>
            <a:spLocks noGrp="1"/>
          </p:cNvSpPr>
          <p:nvPr>
            <p:ph type="body" sz="half" idx="2"/>
          </p:nvPr>
        </p:nvSpPr>
        <p:spPr>
          <a:xfrm>
            <a:off x="7132331" y="1748118"/>
            <a:ext cx="4336421" cy="4233134"/>
          </a:xfrm>
        </p:spPr>
        <p:txBody>
          <a:bodyPr vert="horz" lIns="91440" tIns="45720" rIns="91440" bIns="45720" rtlCol="0">
            <a:noAutofit/>
          </a:bodyPr>
          <a:lstStyle>
            <a:defPPr>
              <a:defRPr lang="tr-TR"/>
            </a:defPPr>
          </a:lstStyle>
          <a:p>
            <a:pPr marL="216000" indent="-216000" rtl="0">
              <a:lnSpc>
                <a:spcPct val="100000"/>
              </a:lnSpc>
              <a:spcBef>
                <a:spcPts val="900"/>
              </a:spcBef>
              <a:buClr>
                <a:schemeClr val="accent1"/>
              </a:buClr>
              <a:buFont typeface="Arial" panose="020B0604020202020204" pitchFamily="34" charset="0"/>
              <a:buChar char="•"/>
            </a:pPr>
            <a:r>
              <a:rPr lang="tr-TR" sz="1050" b="1" i="0" dirty="0">
                <a:solidFill>
                  <a:srgbClr val="494949"/>
                </a:solidFill>
                <a:effectLst/>
                <a:latin typeface="Arial" panose="020B0604020202020204" pitchFamily="34" charset="0"/>
                <a:cs typeface="Arial" panose="020B0604020202020204" pitchFamily="34" charset="0"/>
              </a:rPr>
              <a:t>CSS </a:t>
            </a:r>
            <a:r>
              <a:rPr lang="tr-TR" sz="1050" b="0" i="0" dirty="0">
                <a:solidFill>
                  <a:srgbClr val="494949"/>
                </a:solidFill>
                <a:effectLst/>
                <a:latin typeface="Arial" panose="020B0604020202020204" pitchFamily="34" charset="0"/>
                <a:cs typeface="Arial" panose="020B0604020202020204" pitchFamily="34" charset="0"/>
              </a:rPr>
              <a:t>(Cascading Style Sheets) basamaklı stil şablonları olarak da bilinen arayüz ise </a:t>
            </a:r>
            <a:r>
              <a:rPr lang="tr-TR" sz="1050" b="1" i="0" dirty="0">
                <a:solidFill>
                  <a:srgbClr val="494949"/>
                </a:solidFill>
                <a:effectLst/>
                <a:latin typeface="Arial" panose="020B0604020202020204" pitchFamily="34" charset="0"/>
                <a:cs typeface="Arial" panose="020B0604020202020204" pitchFamily="34" charset="0"/>
              </a:rPr>
              <a:t>HTML </a:t>
            </a:r>
            <a:r>
              <a:rPr lang="tr-TR" sz="1050" b="0" i="0" dirty="0">
                <a:solidFill>
                  <a:srgbClr val="494949"/>
                </a:solidFill>
                <a:effectLst/>
                <a:latin typeface="Arial" panose="020B0604020202020204" pitchFamily="34" charset="0"/>
                <a:cs typeface="Arial" panose="020B0604020202020204" pitchFamily="34" charset="0"/>
              </a:rPr>
              <a:t>’ye ek olarak kullanılan bir </a:t>
            </a:r>
            <a:r>
              <a:rPr lang="tr-TR" sz="1050" b="1" i="0" dirty="0">
                <a:solidFill>
                  <a:srgbClr val="494949"/>
                </a:solidFill>
                <a:effectLst/>
                <a:latin typeface="Arial" panose="020B0604020202020204" pitchFamily="34" charset="0"/>
                <a:cs typeface="Arial" panose="020B0604020202020204" pitchFamily="34" charset="0"/>
              </a:rPr>
              <a:t>web arayüz geliştirme </a:t>
            </a:r>
            <a:r>
              <a:rPr lang="tr-TR" sz="1050" b="0" i="0" dirty="0">
                <a:solidFill>
                  <a:srgbClr val="494949"/>
                </a:solidFill>
                <a:effectLst/>
                <a:latin typeface="Arial" panose="020B0604020202020204" pitchFamily="34" charset="0"/>
                <a:cs typeface="Arial" panose="020B0604020202020204" pitchFamily="34" charset="0"/>
              </a:rPr>
              <a:t>dilidir. </a:t>
            </a:r>
            <a:r>
              <a:rPr lang="tr-TR" sz="1050" b="1" i="0" dirty="0">
                <a:solidFill>
                  <a:srgbClr val="494949"/>
                </a:solidFill>
                <a:effectLst/>
                <a:latin typeface="Arial" panose="020B0604020202020204" pitchFamily="34" charset="0"/>
                <a:cs typeface="Arial" panose="020B0604020202020204" pitchFamily="34" charset="0"/>
              </a:rPr>
              <a:t>HTML </a:t>
            </a:r>
            <a:r>
              <a:rPr lang="tr-TR" sz="1050" b="0" i="0" dirty="0">
                <a:solidFill>
                  <a:srgbClr val="494949"/>
                </a:solidFill>
                <a:effectLst/>
                <a:latin typeface="Arial" panose="020B0604020202020204" pitchFamily="34" charset="0"/>
                <a:cs typeface="Arial" panose="020B0604020202020204" pitchFamily="34" charset="0"/>
              </a:rPr>
              <a:t>işaret dili yazarken yazılan arayüzü geliştirici ve ek anlatılarla komutlar sağlayıcı imkânlar içerir. Bir metin komutu yazıldıysa bu metnin nasıl ve ne biçimde olacağının belirleyebilmek için kullanılır. Örneğin; metnin yazı stili, puntosu, rengi, içerdiği şablonları gibi sunulması istenen tarzların yapılabilmesini sağlar. Aynı zamanda sayfadaki metinler hariç var olan içerikteki görsel tasarımlar için de kullanılan renkler ve biçimler arasındaki uyumu da gerçekleştirir. Her bir yazı tipi, şablonu, görsel rengi için ayrı ayrı çalışmalarda bulunmak yerine bunların hepsi için yalnızca bir kez komut üretip hepsini tek bir sayfada toplayabilmeyi sağlar. </a:t>
            </a:r>
            <a:r>
              <a:rPr lang="tr-TR" sz="1050" b="1" i="0" dirty="0">
                <a:solidFill>
                  <a:srgbClr val="494949"/>
                </a:solidFill>
                <a:effectLst/>
                <a:latin typeface="Arial" panose="020B0604020202020204" pitchFamily="34" charset="0"/>
                <a:cs typeface="Arial" panose="020B0604020202020204" pitchFamily="34" charset="0"/>
              </a:rPr>
              <a:t>CSS </a:t>
            </a:r>
            <a:r>
              <a:rPr lang="tr-TR" sz="1050" b="0" i="0" dirty="0">
                <a:solidFill>
                  <a:srgbClr val="494949"/>
                </a:solidFill>
                <a:effectLst/>
                <a:latin typeface="Arial" panose="020B0604020202020204" pitchFamily="34" charset="0"/>
                <a:cs typeface="Arial" panose="020B0604020202020204" pitchFamily="34" charset="0"/>
              </a:rPr>
              <a:t>komutları, </a:t>
            </a:r>
            <a:r>
              <a:rPr lang="tr-TR" sz="1050" b="1" i="0" dirty="0">
                <a:solidFill>
                  <a:srgbClr val="494949"/>
                </a:solidFill>
                <a:effectLst/>
                <a:latin typeface="Arial" panose="020B0604020202020204" pitchFamily="34" charset="0"/>
                <a:cs typeface="Arial" panose="020B0604020202020204" pitchFamily="34" charset="0"/>
              </a:rPr>
              <a:t>HTML</a:t>
            </a:r>
            <a:r>
              <a:rPr lang="tr-TR" sz="1050" b="0" i="0" dirty="0">
                <a:solidFill>
                  <a:srgbClr val="494949"/>
                </a:solidFill>
                <a:effectLst/>
                <a:latin typeface="Arial" panose="020B0604020202020204" pitchFamily="34" charset="0"/>
                <a:cs typeface="Arial" panose="020B0604020202020204" pitchFamily="34" charset="0"/>
              </a:rPr>
              <a:t> ‘ye ek olarak kullanılabildiği gibi bağımsız kodlarla yazılan komutlar olarak da kullanılabilir. “&lt;body&gt;” veya “&lt;</a:t>
            </a:r>
            <a:r>
              <a:rPr lang="tr-TR" sz="1050" b="0" i="0" dirty="0" err="1">
                <a:solidFill>
                  <a:srgbClr val="494949"/>
                </a:solidFill>
                <a:effectLst/>
                <a:latin typeface="Arial" panose="020B0604020202020204" pitchFamily="34" charset="0"/>
                <a:cs typeface="Arial" panose="020B0604020202020204" pitchFamily="34" charset="0"/>
              </a:rPr>
              <a:t>head</a:t>
            </a:r>
            <a:r>
              <a:rPr lang="tr-TR" sz="1050" b="0" i="0" dirty="0">
                <a:solidFill>
                  <a:srgbClr val="494949"/>
                </a:solidFill>
                <a:effectLst/>
                <a:latin typeface="Arial" panose="020B0604020202020204" pitchFamily="34" charset="0"/>
                <a:cs typeface="Arial" panose="020B0604020202020204" pitchFamily="34" charset="0"/>
              </a:rPr>
              <a:t>&gt;” olarak yazılan kod biçimlerinde bölümleri bulunur. Bu bölümler, tek bir kez kod yazılarak bu kodun kaydedilmesini ve farklı web sayfalarında kullanılabilmesini sağlar. Kodların tek bir sayfada saklanması ve bu sayfanın her web sitesi için yazılan </a:t>
            </a:r>
            <a:r>
              <a:rPr lang="tr-TR" sz="1050" b="1" i="0" dirty="0" err="1">
                <a:solidFill>
                  <a:srgbClr val="494949"/>
                </a:solidFill>
                <a:effectLst/>
                <a:latin typeface="Arial" panose="020B0604020202020204" pitchFamily="34" charset="0"/>
                <a:cs typeface="Arial" panose="020B0604020202020204" pitchFamily="34" charset="0"/>
              </a:rPr>
              <a:t>HTML</a:t>
            </a:r>
            <a:r>
              <a:rPr lang="tr-TR" sz="1050" b="0" i="0" dirty="0" err="1">
                <a:solidFill>
                  <a:srgbClr val="494949"/>
                </a:solidFill>
                <a:effectLst/>
                <a:latin typeface="Arial" panose="020B0604020202020204" pitchFamily="34" charset="0"/>
                <a:cs typeface="Arial" panose="020B0604020202020204" pitchFamily="34" charset="0"/>
              </a:rPr>
              <a:t>kodları</a:t>
            </a:r>
            <a:r>
              <a:rPr lang="tr-TR" sz="1050" b="0" i="0" dirty="0">
                <a:solidFill>
                  <a:srgbClr val="494949"/>
                </a:solidFill>
                <a:effectLst/>
                <a:latin typeface="Arial" panose="020B0604020202020204" pitchFamily="34" charset="0"/>
                <a:cs typeface="Arial" panose="020B0604020202020204" pitchFamily="34" charset="0"/>
              </a:rPr>
              <a:t> için kullanılmasına olanak verir. Böylelikle her bir</a:t>
            </a:r>
            <a:r>
              <a:rPr lang="tr-TR" sz="1050" b="1" i="0" dirty="0">
                <a:solidFill>
                  <a:srgbClr val="494949"/>
                </a:solidFill>
                <a:effectLst/>
                <a:latin typeface="Arial" panose="020B0604020202020204" pitchFamily="34" charset="0"/>
                <a:cs typeface="Arial" panose="020B0604020202020204" pitchFamily="34" charset="0"/>
              </a:rPr>
              <a:t> HTML </a:t>
            </a:r>
            <a:r>
              <a:rPr lang="tr-TR" sz="1050" b="0" i="0" dirty="0">
                <a:solidFill>
                  <a:srgbClr val="494949"/>
                </a:solidFill>
                <a:effectLst/>
                <a:latin typeface="Arial" panose="020B0604020202020204" pitchFamily="34" charset="0"/>
                <a:cs typeface="Arial" panose="020B0604020202020204" pitchFamily="34" charset="0"/>
              </a:rPr>
              <a:t>için ayrı ayrı </a:t>
            </a:r>
            <a:r>
              <a:rPr lang="tr-TR" sz="1050" b="1" i="0" dirty="0">
                <a:solidFill>
                  <a:srgbClr val="494949"/>
                </a:solidFill>
                <a:effectLst/>
                <a:latin typeface="Arial" panose="020B0604020202020204" pitchFamily="34" charset="0"/>
                <a:cs typeface="Arial" panose="020B0604020202020204" pitchFamily="34" charset="0"/>
              </a:rPr>
              <a:t>CSS </a:t>
            </a:r>
            <a:r>
              <a:rPr lang="tr-TR" sz="1050" b="0" i="0" dirty="0">
                <a:solidFill>
                  <a:srgbClr val="494949"/>
                </a:solidFill>
                <a:effectLst/>
                <a:latin typeface="Arial" panose="020B0604020202020204" pitchFamily="34" charset="0"/>
                <a:cs typeface="Arial" panose="020B0604020202020204" pitchFamily="34" charset="0"/>
              </a:rPr>
              <a:t>kodu oluşturulmasına gerek kalmaz. Ek olarak </a:t>
            </a:r>
            <a:r>
              <a:rPr lang="tr-TR" sz="1050" b="1" i="0" dirty="0">
                <a:solidFill>
                  <a:srgbClr val="494949"/>
                </a:solidFill>
                <a:effectLst/>
                <a:latin typeface="Arial" panose="020B0604020202020204" pitchFamily="34" charset="0"/>
                <a:cs typeface="Arial" panose="020B0604020202020204" pitchFamily="34" charset="0"/>
              </a:rPr>
              <a:t>HTML </a:t>
            </a:r>
            <a:r>
              <a:rPr lang="tr-TR" sz="1050" b="0" i="0" dirty="0">
                <a:solidFill>
                  <a:srgbClr val="494949"/>
                </a:solidFill>
                <a:effectLst/>
                <a:latin typeface="Arial" panose="020B0604020202020204" pitchFamily="34" charset="0"/>
                <a:cs typeface="Arial" panose="020B0604020202020204" pitchFamily="34" charset="0"/>
              </a:rPr>
              <a:t>uzantılarının ayrı tarayıcılar için uyumlaştırılmasında da kullanılır. Örneğin arama motoruna araştırmak istediğiniz anahtar kelimeyi yazdığınızda bunun web sitesinde yer alıp almadığını test eder. Bu testi yapabilmek için kullanılan kodlar bütünü </a:t>
            </a:r>
            <a:r>
              <a:rPr lang="tr-TR" sz="1050" b="1" i="0" dirty="0" err="1">
                <a:solidFill>
                  <a:srgbClr val="494949"/>
                </a:solidFill>
                <a:effectLst/>
                <a:latin typeface="Arial" panose="020B0604020202020204" pitchFamily="34" charset="0"/>
                <a:cs typeface="Arial" panose="020B0604020202020204" pitchFamily="34" charset="0"/>
              </a:rPr>
              <a:t>CSS</a:t>
            </a:r>
            <a:r>
              <a:rPr lang="tr-TR" sz="1050" b="0" i="0" dirty="0" err="1">
                <a:solidFill>
                  <a:srgbClr val="494949"/>
                </a:solidFill>
                <a:effectLst/>
                <a:latin typeface="Arial" panose="020B0604020202020204" pitchFamily="34" charset="0"/>
                <a:cs typeface="Arial" panose="020B0604020202020204" pitchFamily="34" charset="0"/>
              </a:rPr>
              <a:t>‘de</a:t>
            </a:r>
            <a:r>
              <a:rPr lang="tr-TR" sz="1050" b="0" i="0" dirty="0">
                <a:solidFill>
                  <a:srgbClr val="494949"/>
                </a:solidFill>
                <a:effectLst/>
                <a:latin typeface="Arial" panose="020B0604020202020204" pitchFamily="34" charset="0"/>
                <a:cs typeface="Arial" panose="020B0604020202020204" pitchFamily="34" charset="0"/>
              </a:rPr>
              <a:t> yazılır.</a:t>
            </a:r>
            <a:endParaRPr lang="tr-TR" sz="105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733214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Soyutlama (Abstraction)</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buFont typeface="Arial" panose="020B0604020202020204" pitchFamily="34" charset="0"/>
              <a:buChar char="•"/>
            </a:pPr>
            <a:r>
              <a:rPr lang="tr-TR" sz="1200" b="0" i="0" dirty="0">
                <a:solidFill>
                  <a:srgbClr val="405261"/>
                </a:solidFill>
                <a:effectLst/>
                <a:latin typeface="AvenirRegular"/>
              </a:rPr>
              <a:t>Bir sınıfın özelliklerinin ve davranışlarının tanımlanmasına denir. Örneğin: </a:t>
            </a:r>
          </a:p>
          <a:p>
            <a:pPr algn="l">
              <a:buFont typeface="Arial" panose="020B0604020202020204" pitchFamily="34" charset="0"/>
              <a:buChar char="•"/>
            </a:pPr>
            <a:r>
              <a:rPr lang="tr-TR" sz="1200" b="0" i="0" dirty="0">
                <a:solidFill>
                  <a:srgbClr val="405261"/>
                </a:solidFill>
                <a:effectLst/>
                <a:latin typeface="AvenirRegular"/>
              </a:rPr>
              <a:t>Bir kişinin adı, soyadı, yaşı, boyu, kilosu, saç rengi gibi özellikleridir. Kişinin yetenekleri davranışları içerisinde yer alır ve metotlar ile saklanır.</a:t>
            </a:r>
          </a:p>
        </p:txBody>
      </p:sp>
    </p:spTree>
    <p:extLst>
      <p:ext uri="{BB962C8B-B14F-4D97-AF65-F5344CB8AC3E}">
        <p14:creationId xmlns:p14="http://schemas.microsoft.com/office/powerpoint/2010/main" val="117689636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Kapsülleme (Encapsulation)</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200" b="0" i="0" dirty="0">
                <a:solidFill>
                  <a:srgbClr val="405261"/>
                </a:solidFill>
                <a:effectLst/>
                <a:latin typeface="AvenirRegular"/>
              </a:rPr>
              <a:t>Davranış ve özellikler sınıfta soyutlanır ve saklanır. Kapsülleme ile hangi özellik ve davranışın dışarıdan kullanılacağını belirleyebiliriz. Örneğin: Kişinin bizi ilgilendirmeyen kısımlarını private ederek yani saklayarak gizleyebiliriz. Bu olaya kapsülleme adı verilir.</a:t>
            </a:r>
          </a:p>
          <a:p>
            <a:pPr algn="l">
              <a:buFont typeface="Arial" panose="020B0604020202020204" pitchFamily="34" charset="0"/>
              <a:buChar char="•"/>
            </a:pPr>
            <a:r>
              <a:rPr lang="tr-TR" sz="1200" b="0" i="0" dirty="0">
                <a:solidFill>
                  <a:srgbClr val="405261"/>
                </a:solidFill>
                <a:effectLst/>
                <a:latin typeface="AvenirRegular"/>
              </a:rPr>
              <a:t>Kapsülleme Public, Private ve Protected olarak 3 kısımda incelenir.</a:t>
            </a:r>
          </a:p>
          <a:p>
            <a:pPr algn="l">
              <a:buFont typeface="Arial" panose="020B0604020202020204" pitchFamily="34" charset="0"/>
              <a:buChar char="•"/>
            </a:pPr>
            <a:r>
              <a:rPr lang="tr-TR" sz="1200" b="0" i="0" dirty="0">
                <a:solidFill>
                  <a:srgbClr val="405261"/>
                </a:solidFill>
                <a:effectLst/>
                <a:latin typeface="AvenirRegular"/>
              </a:rPr>
              <a:t>Public: Herkesin kullanabildiği özellik ve davranışlara verilen isimdir.</a:t>
            </a:r>
          </a:p>
          <a:p>
            <a:pPr algn="l">
              <a:buFont typeface="Arial" panose="020B0604020202020204" pitchFamily="34" charset="0"/>
              <a:buChar char="•"/>
            </a:pPr>
            <a:r>
              <a:rPr lang="tr-TR" sz="1200" b="0" i="0" dirty="0">
                <a:solidFill>
                  <a:srgbClr val="405261"/>
                </a:solidFill>
                <a:effectLst/>
                <a:latin typeface="AvenirRegular"/>
              </a:rPr>
              <a:t>Private: Sadece kendi sınıfında kullanılan özellik ve davranışlara verilen isimdir.</a:t>
            </a:r>
          </a:p>
          <a:p>
            <a:pPr algn="l">
              <a:buFont typeface="Arial" panose="020B0604020202020204" pitchFamily="34" charset="0"/>
              <a:buChar char="•"/>
            </a:pPr>
            <a:r>
              <a:rPr lang="tr-TR" sz="1200" b="0" i="0" dirty="0">
                <a:solidFill>
                  <a:srgbClr val="405261"/>
                </a:solidFill>
                <a:effectLst/>
                <a:latin typeface="AvenirRegular"/>
              </a:rPr>
              <a:t>Protected: Sınıf ve Miras Alınan alt sınıflarda kullanılmaya açık olanlara verilen isimdir.</a:t>
            </a:r>
          </a:p>
        </p:txBody>
      </p:sp>
    </p:spTree>
    <p:extLst>
      <p:ext uri="{BB962C8B-B14F-4D97-AF65-F5344CB8AC3E}">
        <p14:creationId xmlns:p14="http://schemas.microsoft.com/office/powerpoint/2010/main" val="154108214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Yer Tutucusu 5" descr="Adam dizüstü bilgisayarda bir şey gösteriyor">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Başlık 2">
            <a:extLst>
              <a:ext uri="{FF2B5EF4-FFF2-40B4-BE49-F238E27FC236}">
                <a16:creationId xmlns:a16="http://schemas.microsoft.com/office/drawing/2014/main" id="{6002F139-264F-4B41-B39A-9E8B2901E164}"/>
              </a:ext>
            </a:extLst>
          </p:cNvPr>
          <p:cNvSpPr>
            <a:spLocks noGrp="1"/>
          </p:cNvSpPr>
          <p:nvPr>
            <p:ph type="title"/>
          </p:nvPr>
        </p:nvSpPr>
        <p:spPr/>
        <p:txBody>
          <a:bodyPr rtlCol="0"/>
          <a:lstStyle>
            <a:defPPr>
              <a:defRPr lang="tr-TR"/>
            </a:defPPr>
          </a:lstStyle>
          <a:p>
            <a:pPr marL="216000" indent="-216000" rtl="0">
              <a:lnSpc>
                <a:spcPct val="100000"/>
              </a:lnSpc>
              <a:buClr>
                <a:schemeClr val="accent1"/>
              </a:buClr>
              <a:buFont typeface="Arial" panose="020B0604020202020204" pitchFamily="34" charset="0"/>
              <a:buChar char="•"/>
            </a:pPr>
            <a:r>
              <a:rPr lang="tr-TR" sz="3200" dirty="0">
                <a:solidFill>
                  <a:schemeClr val="bg2">
                    <a:lumMod val="50000"/>
                  </a:schemeClr>
                </a:solidFill>
              </a:rPr>
              <a:t>Miras Alma (Inheritance)</a:t>
            </a:r>
          </a:p>
        </p:txBody>
      </p:sp>
      <p:sp>
        <p:nvSpPr>
          <p:cNvPr id="4" name="Metin Yer Tutucusu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867913"/>
          </a:xfrm>
        </p:spPr>
        <p:txBody>
          <a:bodyPr rtlCol="0">
            <a:noAutofit/>
          </a:bodyPr>
          <a:lstStyle>
            <a:defPPr>
              <a:defRPr lang="tr-TR"/>
            </a:defPPr>
          </a:lstStyle>
          <a:p>
            <a:pPr algn="l"/>
            <a:r>
              <a:rPr lang="tr-TR" sz="1200" b="0" i="0" dirty="0">
                <a:solidFill>
                  <a:srgbClr val="405261"/>
                </a:solidFill>
                <a:effectLst/>
                <a:latin typeface="AvenirRegular"/>
              </a:rPr>
              <a:t>Alt ve üst sınıfın ortak özelliklerinden alabilme sistemine Miras Alma denir. Örneğin; Bir nesneni diğer bir nesne ile ortak özelliklerindeki verileri alabilir.</a:t>
            </a:r>
          </a:p>
        </p:txBody>
      </p:sp>
    </p:spTree>
    <p:extLst>
      <p:ext uri="{BB962C8B-B14F-4D97-AF65-F5344CB8AC3E}">
        <p14:creationId xmlns:p14="http://schemas.microsoft.com/office/powerpoint/2010/main" val="333427192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50335524_TF89747358_Win32" id="{0B3CCFD6-63DA-4029-9736-3A2D71D4D4F6}" vid="{DB138463-EEE4-44F9-BF81-DF391E5E1061}"/>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5E4A76-0180-4CD0-B081-82F74A33613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243E30-12F4-4BE3-B27D-23AB115E9D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Ders anlatma sunusu</Template>
  <TotalTime>402</TotalTime>
  <Words>6816</Words>
  <Application>Microsoft Office PowerPoint</Application>
  <PresentationFormat>Geniş ekran</PresentationFormat>
  <Paragraphs>316</Paragraphs>
  <Slides>68</Slides>
  <Notes>47</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68</vt:i4>
      </vt:variant>
    </vt:vector>
  </HeadingPairs>
  <TitlesOfParts>
    <vt:vector size="79" baseType="lpstr">
      <vt:lpstr>Arial</vt:lpstr>
      <vt:lpstr>AvenirBold</vt:lpstr>
      <vt:lpstr>AvenirRegular</vt:lpstr>
      <vt:lpstr>Calibri</vt:lpstr>
      <vt:lpstr>Garamond</vt:lpstr>
      <vt:lpstr>inherit</vt:lpstr>
      <vt:lpstr>poppins</vt:lpstr>
      <vt:lpstr>sohne</vt:lpstr>
      <vt:lpstr>Source Sans Pro</vt:lpstr>
      <vt:lpstr>Wingdings</vt:lpstr>
      <vt:lpstr>SavonVTI</vt:lpstr>
      <vt:lpstr>Bilişim eğitim merkezi</vt:lpstr>
      <vt:lpstr>Ders Özeti</vt:lpstr>
      <vt:lpstr>Nesne Yönetimli Programlama</vt:lpstr>
      <vt:lpstr>Nesne Programlama Yönetimi Tanımı</vt:lpstr>
      <vt:lpstr>Nesne Yönetimli Programlama Faydaları</vt:lpstr>
      <vt:lpstr>Sınıf Nedir?</vt:lpstr>
      <vt:lpstr>Soyutlama (Abstraction)</vt:lpstr>
      <vt:lpstr>Kapsülleme (Encapsulation)</vt:lpstr>
      <vt:lpstr>Miras Alma (Inheritance)</vt:lpstr>
      <vt:lpstr>Çok Biçimlilik (Polymorphism)</vt:lpstr>
      <vt:lpstr>PowerPoint Sunusu</vt:lpstr>
      <vt:lpstr>PowerPoint Sunusu</vt:lpstr>
      <vt:lpstr>PowerPoint Sunusu</vt:lpstr>
      <vt:lpstr>PowerPoint Sunusu</vt:lpstr>
      <vt:lpstr>PowerPoint Sunusu</vt:lpstr>
      <vt:lpstr>PowerPoint Sunusu</vt:lpstr>
      <vt:lpstr>PowerPoint Sunusu</vt:lpstr>
      <vt:lpstr>Design Patterns (Tasarım Kalıpları)</vt:lpstr>
      <vt:lpstr>Design Patterns (Tasarım Kalıpları)</vt:lpstr>
      <vt:lpstr>Design Patterns Nedir?</vt:lpstr>
      <vt:lpstr>Design Patterns Ne Değildir?</vt:lpstr>
      <vt:lpstr>Design Patterns Çeşitleri</vt:lpstr>
      <vt:lpstr>Design Patterns Çeşitleri</vt:lpstr>
      <vt:lpstr>Design Patterns Çeşitleri</vt:lpstr>
      <vt:lpstr>Design Patterns Çeşitleri</vt:lpstr>
      <vt:lpstr>Anti Pattern Nedir?</vt:lpstr>
      <vt:lpstr>Creatıonal desıgn pattern</vt:lpstr>
      <vt:lpstr>Factory Method Design Pattern</vt:lpstr>
      <vt:lpstr>Factory Method Design Pattern</vt:lpstr>
      <vt:lpstr>Factory Method Design Pattern</vt:lpstr>
      <vt:lpstr>Prototype Design Pattern</vt:lpstr>
      <vt:lpstr>Prototype Design Pattern</vt:lpstr>
      <vt:lpstr>Abstract Factory Design Pattern</vt:lpstr>
      <vt:lpstr>Abstract Factory Design Pattern</vt:lpstr>
      <vt:lpstr>Abstract Factory Design Pattern</vt:lpstr>
      <vt:lpstr>Abstract Factory Design Pattern</vt:lpstr>
      <vt:lpstr>Abstract Factory Design Pattern</vt:lpstr>
      <vt:lpstr>Builder Design Pattern</vt:lpstr>
      <vt:lpstr>Builder Design Pattern</vt:lpstr>
      <vt:lpstr>Builder Design Pattern</vt:lpstr>
      <vt:lpstr>Structural Pattern</vt:lpstr>
      <vt:lpstr>Facede Design Pattern</vt:lpstr>
      <vt:lpstr>Facede Design Pattern</vt:lpstr>
      <vt:lpstr>Adapter Design Pattern</vt:lpstr>
      <vt:lpstr>Adapter Design Pattern</vt:lpstr>
      <vt:lpstr>Adapter Design Pattern</vt:lpstr>
      <vt:lpstr>Adapter Design Pattern</vt:lpstr>
      <vt:lpstr>Adapter Design Pattern</vt:lpstr>
      <vt:lpstr>Proxy Design Pattern</vt:lpstr>
      <vt:lpstr>Bridge Design Pattern</vt:lpstr>
      <vt:lpstr>Decorator Design Pattern</vt:lpstr>
      <vt:lpstr>Anti Pattern</vt:lpstr>
      <vt:lpstr>Anti Pattern</vt:lpstr>
      <vt:lpstr>Anti Pattern</vt:lpstr>
      <vt:lpstr>OTHER DESIGN PATTERNS</vt:lpstr>
      <vt:lpstr>REPOSITORY DESIGN PATTERNS</vt:lpstr>
      <vt:lpstr>REPOSITORY DESIGN PATTERNS</vt:lpstr>
      <vt:lpstr>REPOSITORY DESIGN PATTERNS</vt:lpstr>
      <vt:lpstr>DEPENDENCY INJECTION PATTERN</vt:lpstr>
      <vt:lpstr>DEPENDENCY INJECTION PATTERN</vt:lpstr>
      <vt:lpstr>GENERIC REPOSITORY DESIGN PATTERN WITH UNIT OF WORK</vt:lpstr>
      <vt:lpstr>GENERIC REPOSITORY DESIGN PATTERN WITH UNIT OF WORK</vt:lpstr>
      <vt:lpstr>GENERIC REPOSITORY DESIGN PATTERN WITH UNIT OF WORK</vt:lpstr>
      <vt:lpstr>MSSQL SERVER</vt:lpstr>
      <vt:lpstr>Frontend Development</vt:lpstr>
      <vt:lpstr>HTML</vt:lpstr>
      <vt:lpstr>JavaScript</vt:lpstr>
      <vt:lpstr>CSS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Bilişim eğitim merkezi</dc:title>
  <dc:creator>FNSS SAVUNMA SİSTEMLERİ</dc:creator>
  <cp:lastModifiedBy>FNSS SAVUNMA SİSTEMLERİ</cp:lastModifiedBy>
  <cp:revision>10</cp:revision>
  <dcterms:created xsi:type="dcterms:W3CDTF">2022-10-15T19:21:37Z</dcterms:created>
  <dcterms:modified xsi:type="dcterms:W3CDTF">2022-10-18T13:26:02Z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